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Raleway" panose="020B0604020202020204" charset="0"/>
      <p:regular r:id="rId27"/>
      <p:bold r:id="rId28"/>
      <p:italic r:id="rId29"/>
      <p:boldItalic r:id="rId30"/>
    </p:embeddedFont>
    <p:embeddedFont>
      <p:font typeface="Raleway Medium" panose="020B0604020202020204" charset="0"/>
      <p:regular r:id="rId31"/>
      <p:bold r:id="rId32"/>
      <p:italic r:id="rId33"/>
      <p:boldItalic r:id="rId34"/>
    </p:embeddedFont>
    <p:embeddedFont>
      <p:font typeface="Playfair Display"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1" d="100"/>
          <a:sy n="121" d="100"/>
        </p:scale>
        <p:origin x="-346" y="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570595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f23009790_0_23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Google Shape;52;g2f2300979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f2b449cda_1_10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Google Shape;193;g2f2b449cda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f23009790_0_9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Google Shape;208;g2f2300979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f23009790_0_17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Google Shape;226;g2f2300979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e2f2721b2_0_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Google Shape;241;g2e2f2721b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f23009790_0_21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Google Shape;259;g2f2300979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f4a1ae0db_0_1: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Google Shape;274;g2f4a1ae0d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f23009790_0_19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Google Shape;296;g2f23009790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f23009790_0_48: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Google Shape;311;g2f2300979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f23009790_0_26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Google Shape;329;g2f23009790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e2eef0d98_2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Google Shape;344;g2e2eef0d9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2c0da008e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Google Shape;66;g32c0da00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2c0da008e_0_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Google Shape;366;g32c0da008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2c2a244d8_1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Google Shape;376;g32c2a244d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23a3d3bc4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Google Shape;384;g323a3d3b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23a3d3bc4_0_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Google Shape;392;g323a3d3b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2c2a244d8_1_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Google Shape;400;g32c2a244d8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0de584f2b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Google Shape;74;g30de584f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2eef0d98_0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Google Shape;90;g2e2eef0d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0e148fd84_0_22: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Google Shape;105;g30e148fd8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e2eef0d98_0_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Google Shape;123;g2e2eef0d9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f2b449cda_1_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Google Shape;146;g2f2b449cd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f2b449cda_1_15: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Google Shape;160;g2f2b449cd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f2b449cda_1_8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Google Shape;175;g2f2b449cda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www.computerworld.com/article/2986403/internet-of-things/just-what-is-a-smart-city.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impact.canada.ca/en/challenges/smart-citie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arkmatteryyc.ca/"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53"/>
        <p:cNvGrpSpPr/>
        <p:nvPr/>
      </p:nvGrpSpPr>
      <p:grpSpPr>
        <a:xfrm>
          <a:off x="0" y="0"/>
          <a:ext cx="0" cy="0"/>
          <a:chOff x="0" y="0"/>
          <a:chExt cx="0" cy="0"/>
        </a:xfrm>
      </p:grpSpPr>
      <p:cxnSp>
        <p:nvCxnSpPr>
          <p:cNvPr id="54" name="Google Shape;54;p13"/>
          <p:cNvCxnSpPr/>
          <p:nvPr/>
        </p:nvCxnSpPr>
        <p:spPr>
          <a:xfrm>
            <a:off x="281950" y="1756850"/>
            <a:ext cx="8598000" cy="0"/>
          </a:xfrm>
          <a:prstGeom prst="straightConnector1">
            <a:avLst/>
          </a:prstGeom>
          <a:noFill/>
          <a:ln w="19050" cap="flat" cmpd="sng">
            <a:solidFill>
              <a:schemeClr val="dk2"/>
            </a:solidFill>
            <a:prstDash val="solid"/>
            <a:round/>
            <a:headEnd type="none" w="med" len="med"/>
            <a:tailEnd type="none" w="med" len="med"/>
          </a:ln>
        </p:spPr>
      </p:cxnSp>
      <p:sp>
        <p:nvSpPr>
          <p:cNvPr id="55" name="Google Shape;55;p13"/>
          <p:cNvSpPr txBox="1"/>
          <p:nvPr/>
        </p:nvSpPr>
        <p:spPr>
          <a:xfrm>
            <a:off x="70959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56" name="Google Shape;56;p13"/>
          <p:cNvSpPr txBox="1"/>
          <p:nvPr/>
        </p:nvSpPr>
        <p:spPr>
          <a:xfrm>
            <a:off x="74738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57" name="Google Shape;57;p13"/>
          <p:cNvSpPr txBox="1"/>
          <p:nvPr/>
        </p:nvSpPr>
        <p:spPr>
          <a:xfrm>
            <a:off x="78517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58" name="Google Shape;58;p13"/>
          <p:cNvSpPr txBox="1"/>
          <p:nvPr/>
        </p:nvSpPr>
        <p:spPr>
          <a:xfrm>
            <a:off x="82296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59" name="Google Shape;59;p13"/>
          <p:cNvSpPr txBox="1"/>
          <p:nvPr/>
        </p:nvSpPr>
        <p:spPr>
          <a:xfrm>
            <a:off x="86075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60" name="Google Shape;60;p13"/>
          <p:cNvSpPr txBox="1">
            <a:spLocks noGrp="1"/>
          </p:cNvSpPr>
          <p:nvPr>
            <p:ph type="subTitle" idx="1"/>
          </p:nvPr>
        </p:nvSpPr>
        <p:spPr>
          <a:xfrm>
            <a:off x="3094575" y="1909950"/>
            <a:ext cx="5135100" cy="211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000000"/>
                </a:solidFill>
                <a:latin typeface="Playfair Display"/>
                <a:ea typeface="Playfair Display"/>
                <a:cs typeface="Playfair Display"/>
                <a:sym typeface="Playfair Display"/>
              </a:rPr>
              <a:t>Smart</a:t>
            </a:r>
            <a:r>
              <a:rPr lang="en-GB" sz="2400">
                <a:solidFill>
                  <a:srgbClr val="000000"/>
                </a:solidFill>
                <a:latin typeface="Playfair Display"/>
                <a:ea typeface="Playfair Display"/>
                <a:cs typeface="Playfair Display"/>
                <a:sym typeface="Playfair Display"/>
              </a:rPr>
              <a:t>er</a:t>
            </a:r>
            <a:r>
              <a:rPr lang="en-GB" sz="3600">
                <a:solidFill>
                  <a:srgbClr val="000000"/>
                </a:solidFill>
                <a:latin typeface="Playfair Display"/>
                <a:ea typeface="Playfair Display"/>
                <a:cs typeface="Playfair Display"/>
                <a:sym typeface="Playfair Display"/>
              </a:rPr>
              <a:t> Cities Made </a:t>
            </a:r>
            <a:r>
              <a:rPr lang="en-GB" sz="3600" b="1">
                <a:solidFill>
                  <a:srgbClr val="000000"/>
                </a:solidFill>
                <a:latin typeface="Raleway"/>
                <a:ea typeface="Raleway"/>
                <a:cs typeface="Raleway"/>
                <a:sym typeface="Raleway"/>
              </a:rPr>
              <a:t>Human.</a:t>
            </a:r>
            <a:r>
              <a:rPr lang="en-GB" sz="3600">
                <a:solidFill>
                  <a:srgbClr val="000000"/>
                </a:solidFill>
                <a:latin typeface="Playfair Display"/>
                <a:ea typeface="Playfair Display"/>
                <a:cs typeface="Playfair Display"/>
                <a:sym typeface="Playfair Display"/>
              </a:rPr>
              <a:t> </a:t>
            </a:r>
            <a:endParaRPr sz="36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2400">
                <a:solidFill>
                  <a:srgbClr val="000000"/>
                </a:solidFill>
                <a:latin typeface="Playfair Display"/>
                <a:ea typeface="Playfair Display"/>
                <a:cs typeface="Playfair Display"/>
                <a:sym typeface="Playfair Display"/>
              </a:rPr>
              <a:t>A playbook for Calgary.</a:t>
            </a:r>
            <a:endParaRPr sz="2400">
              <a:solidFill>
                <a:srgbClr val="000000"/>
              </a:solidFill>
              <a:latin typeface="Playfair Display"/>
              <a:ea typeface="Playfair Display"/>
              <a:cs typeface="Playfair Display"/>
              <a:sym typeface="Playfair Display"/>
            </a:endParaRPr>
          </a:p>
        </p:txBody>
      </p:sp>
      <p:sp>
        <p:nvSpPr>
          <p:cNvPr id="61" name="Google Shape;61;p13"/>
          <p:cNvSpPr txBox="1"/>
          <p:nvPr/>
        </p:nvSpPr>
        <p:spPr>
          <a:xfrm>
            <a:off x="67180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pic>
        <p:nvPicPr>
          <p:cNvPr id="62" name="Google Shape;62;p13"/>
          <p:cNvPicPr preferRelativeResize="0"/>
          <p:nvPr/>
        </p:nvPicPr>
        <p:blipFill rotWithShape="1">
          <a:blip r:embed="rId3">
            <a:alphaModFix/>
          </a:blip>
          <a:srcRect/>
          <a:stretch/>
        </p:blipFill>
        <p:spPr>
          <a:xfrm>
            <a:off x="7611100" y="4273025"/>
            <a:ext cx="1302201" cy="617800"/>
          </a:xfrm>
          <a:prstGeom prst="rect">
            <a:avLst/>
          </a:prstGeom>
          <a:noFill/>
          <a:ln>
            <a:noFill/>
          </a:ln>
        </p:spPr>
      </p:pic>
      <p:sp>
        <p:nvSpPr>
          <p:cNvPr id="63" name="Google Shape;63;p13"/>
          <p:cNvSpPr txBox="1"/>
          <p:nvPr/>
        </p:nvSpPr>
        <p:spPr>
          <a:xfrm>
            <a:off x="7568450" y="3893950"/>
            <a:ext cx="1594800" cy="491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100">
                <a:solidFill>
                  <a:schemeClr val="dk1"/>
                </a:solidFill>
                <a:latin typeface="Raleway"/>
                <a:ea typeface="Raleway"/>
                <a:cs typeface="Raleway"/>
                <a:sym typeface="Raleway"/>
              </a:rPr>
              <a:t>In partnership with</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194"/>
        <p:cNvGrpSpPr/>
        <p:nvPr/>
      </p:nvGrpSpPr>
      <p:grpSpPr>
        <a:xfrm>
          <a:off x="0" y="0"/>
          <a:ext cx="0" cy="0"/>
          <a:chOff x="0" y="0"/>
          <a:chExt cx="0" cy="0"/>
        </a:xfrm>
      </p:grpSpPr>
      <p:sp>
        <p:nvSpPr>
          <p:cNvPr id="195" name="Google Shape;195;p22"/>
          <p:cNvSpPr txBox="1">
            <a:spLocks noGrp="1"/>
          </p:cNvSpPr>
          <p:nvPr>
            <p:ph type="subTitle" idx="1"/>
          </p:nvPr>
        </p:nvSpPr>
        <p:spPr>
          <a:xfrm>
            <a:off x="3094575" y="1756850"/>
            <a:ext cx="5785500" cy="100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chemeClr val="dk1"/>
                </a:solidFill>
                <a:latin typeface="Playfair Display"/>
                <a:ea typeface="Playfair Display"/>
                <a:cs typeface="Playfair Display"/>
                <a:sym typeface="Playfair Display"/>
              </a:rPr>
              <a:t>Make your tests small and scrappy - unlock the living labs you already have.</a:t>
            </a:r>
            <a:endParaRPr sz="3000">
              <a:solidFill>
                <a:srgbClr val="000000"/>
              </a:solidFill>
              <a:latin typeface="Playfair Display"/>
              <a:ea typeface="Playfair Display"/>
              <a:cs typeface="Playfair Display"/>
              <a:sym typeface="Playfair Display"/>
            </a:endParaRPr>
          </a:p>
        </p:txBody>
      </p:sp>
      <p:sp>
        <p:nvSpPr>
          <p:cNvPr id="196" name="Google Shape;196;p22"/>
          <p:cNvSpPr txBox="1">
            <a:spLocks noGrp="1"/>
          </p:cNvSpPr>
          <p:nvPr>
            <p:ph type="subTitle" idx="1"/>
          </p:nvPr>
        </p:nvSpPr>
        <p:spPr>
          <a:xfrm>
            <a:off x="3094575" y="3230725"/>
            <a:ext cx="5785500" cy="18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000000"/>
                </a:solidFill>
                <a:latin typeface="Raleway"/>
                <a:ea typeface="Raleway"/>
                <a:cs typeface="Raleway"/>
                <a:sym typeface="Raleway"/>
              </a:rPr>
              <a:t>Big institutions like government come with momentum.  Even the smallest experiments start to get scaled up, complicated and unnecessarily costly.  Resist that temptation and keep it simple. </a:t>
            </a:r>
            <a:endParaRPr sz="1400">
              <a:solidFill>
                <a:srgbClr val="000000"/>
              </a:solidFill>
              <a:latin typeface="Raleway"/>
              <a:ea typeface="Raleway"/>
              <a:cs typeface="Raleway"/>
              <a:sym typeface="Raleway"/>
            </a:endParaRPr>
          </a:p>
          <a:p>
            <a:pPr marL="0" lvl="0" indent="0" algn="l" rtl="0">
              <a:spcBef>
                <a:spcPts val="0"/>
              </a:spcBef>
              <a:spcAft>
                <a:spcPts val="0"/>
              </a:spcAft>
              <a:buNone/>
            </a:pPr>
            <a:r>
              <a:rPr lang="en-GB" sz="1400">
                <a:solidFill>
                  <a:srgbClr val="000000"/>
                </a:solidFill>
                <a:latin typeface="Raleway"/>
                <a:ea typeface="Raleway"/>
                <a:cs typeface="Raleway"/>
                <a:sym typeface="Raleway"/>
              </a:rPr>
              <a:t>Remember that our cities are already testing grounds.  </a:t>
            </a:r>
            <a:r>
              <a:rPr lang="en-GB" sz="1400">
                <a:solidFill>
                  <a:schemeClr val="dk1"/>
                </a:solidFill>
                <a:latin typeface="Raleway"/>
                <a:ea typeface="Raleway"/>
                <a:cs typeface="Raleway"/>
                <a:sym typeface="Raleway"/>
              </a:rPr>
              <a:t>Eliminate unnecessary restrictions that prevent early and influential testing of new approaches and technology. </a:t>
            </a:r>
            <a:r>
              <a:rPr lang="en-GB" sz="1400">
                <a:solidFill>
                  <a:srgbClr val="000000"/>
                </a:solidFill>
                <a:latin typeface="Raleway"/>
                <a:ea typeface="Raleway"/>
                <a:cs typeface="Raleway"/>
                <a:sym typeface="Raleway"/>
              </a:rPr>
              <a:t>This ethos can help avoid costly &amp; time consuming failed pilot programs and prototyping expenses.</a:t>
            </a:r>
            <a:endParaRPr sz="1400">
              <a:solidFill>
                <a:srgbClr val="000000"/>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1400">
              <a:solidFill>
                <a:srgbClr val="000000"/>
              </a:solidFill>
              <a:latin typeface="Raleway"/>
              <a:ea typeface="Raleway"/>
              <a:cs typeface="Raleway"/>
              <a:sym typeface="Raleway"/>
            </a:endParaRPr>
          </a:p>
        </p:txBody>
      </p:sp>
      <p:cxnSp>
        <p:nvCxnSpPr>
          <p:cNvPr id="197" name="Google Shape;197;p22"/>
          <p:cNvCxnSpPr/>
          <p:nvPr/>
        </p:nvCxnSpPr>
        <p:spPr>
          <a:xfrm>
            <a:off x="1960475" y="1756850"/>
            <a:ext cx="6919500" cy="0"/>
          </a:xfrm>
          <a:prstGeom prst="straightConnector1">
            <a:avLst/>
          </a:prstGeom>
          <a:noFill/>
          <a:ln w="19050" cap="flat" cmpd="sng">
            <a:solidFill>
              <a:schemeClr val="dk2"/>
            </a:solidFill>
            <a:prstDash val="solid"/>
            <a:round/>
            <a:headEnd type="none" w="med" len="med"/>
            <a:tailEnd type="none" w="med" len="med"/>
          </a:ln>
        </p:spPr>
      </p:cxnSp>
      <p:sp>
        <p:nvSpPr>
          <p:cNvPr id="198" name="Google Shape;198;p22"/>
          <p:cNvSpPr txBox="1"/>
          <p:nvPr/>
        </p:nvSpPr>
        <p:spPr>
          <a:xfrm>
            <a:off x="6718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199" name="Google Shape;199;p22"/>
          <p:cNvSpPr txBox="1"/>
          <p:nvPr/>
        </p:nvSpPr>
        <p:spPr>
          <a:xfrm>
            <a:off x="7095975" y="248350"/>
            <a:ext cx="272400" cy="281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aleway"/>
                <a:ea typeface="Raleway"/>
                <a:cs typeface="Raleway"/>
                <a:sym typeface="Raleway"/>
              </a:rPr>
              <a:t>2</a:t>
            </a:r>
            <a:endParaRPr sz="1200">
              <a:solidFill>
                <a:srgbClr val="FFFFFF"/>
              </a:solidFill>
              <a:latin typeface="Raleway"/>
              <a:ea typeface="Raleway"/>
              <a:cs typeface="Raleway"/>
              <a:sym typeface="Raleway"/>
            </a:endParaRPr>
          </a:p>
        </p:txBody>
      </p:sp>
      <p:sp>
        <p:nvSpPr>
          <p:cNvPr id="200" name="Google Shape;200;p22"/>
          <p:cNvSpPr txBox="1"/>
          <p:nvPr/>
        </p:nvSpPr>
        <p:spPr>
          <a:xfrm>
            <a:off x="7473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201" name="Google Shape;201;p22"/>
          <p:cNvSpPr txBox="1"/>
          <p:nvPr/>
        </p:nvSpPr>
        <p:spPr>
          <a:xfrm>
            <a:off x="78517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202" name="Google Shape;202;p22"/>
          <p:cNvSpPr txBox="1"/>
          <p:nvPr/>
        </p:nvSpPr>
        <p:spPr>
          <a:xfrm>
            <a:off x="82296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203" name="Google Shape;203;p22"/>
          <p:cNvSpPr txBox="1"/>
          <p:nvPr/>
        </p:nvSpPr>
        <p:spPr>
          <a:xfrm>
            <a:off x="86075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pic>
        <p:nvPicPr>
          <p:cNvPr id="204" name="Google Shape;204;p22"/>
          <p:cNvPicPr preferRelativeResize="0"/>
          <p:nvPr/>
        </p:nvPicPr>
        <p:blipFill>
          <a:blip r:embed="rId3">
            <a:alphaModFix/>
          </a:blip>
          <a:stretch>
            <a:fillRect/>
          </a:stretch>
        </p:blipFill>
        <p:spPr>
          <a:xfrm>
            <a:off x="270700" y="248336"/>
            <a:ext cx="1508524" cy="1508524"/>
          </a:xfrm>
          <a:prstGeom prst="rect">
            <a:avLst/>
          </a:prstGeom>
          <a:noFill/>
          <a:ln>
            <a:noFill/>
          </a:ln>
        </p:spPr>
      </p:pic>
      <p:sp>
        <p:nvSpPr>
          <p:cNvPr id="205" name="Google Shape;205;p22"/>
          <p:cNvSpPr txBox="1">
            <a:spLocks noGrp="1"/>
          </p:cNvSpPr>
          <p:nvPr>
            <p:ph type="subTitle" idx="1"/>
          </p:nvPr>
        </p:nvSpPr>
        <p:spPr>
          <a:xfrm>
            <a:off x="2752175"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209"/>
        <p:cNvGrpSpPr/>
        <p:nvPr/>
      </p:nvGrpSpPr>
      <p:grpSpPr>
        <a:xfrm>
          <a:off x="0" y="0"/>
          <a:ext cx="0" cy="0"/>
          <a:chOff x="0" y="0"/>
          <a:chExt cx="0" cy="0"/>
        </a:xfrm>
      </p:grpSpPr>
      <p:pic>
        <p:nvPicPr>
          <p:cNvPr id="210" name="Google Shape;210;p23"/>
          <p:cNvPicPr preferRelativeResize="0"/>
          <p:nvPr/>
        </p:nvPicPr>
        <p:blipFill rotWithShape="1">
          <a:blip r:embed="rId3">
            <a:alphaModFix/>
          </a:blip>
          <a:srcRect l="30530" r="8579"/>
          <a:stretch/>
        </p:blipFill>
        <p:spPr>
          <a:xfrm>
            <a:off x="0" y="0"/>
            <a:ext cx="4698345" cy="5143501"/>
          </a:xfrm>
          <a:prstGeom prst="rect">
            <a:avLst/>
          </a:prstGeom>
          <a:noFill/>
          <a:ln>
            <a:noFill/>
          </a:ln>
        </p:spPr>
      </p:pic>
      <p:sp>
        <p:nvSpPr>
          <p:cNvPr id="211" name="Google Shape;211;p23"/>
          <p:cNvSpPr/>
          <p:nvPr/>
        </p:nvSpPr>
        <p:spPr>
          <a:xfrm>
            <a:off x="1362563" y="2121375"/>
            <a:ext cx="3212100" cy="27918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Google Shape;212;p23"/>
          <p:cNvSpPr txBox="1">
            <a:spLocks noGrp="1"/>
          </p:cNvSpPr>
          <p:nvPr>
            <p:ph type="subTitle" idx="1"/>
          </p:nvPr>
        </p:nvSpPr>
        <p:spPr>
          <a:xfrm>
            <a:off x="5036475" y="1038349"/>
            <a:ext cx="3906600" cy="3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latin typeface="Playfair Display"/>
                <a:ea typeface="Playfair Display"/>
                <a:cs typeface="Playfair Display"/>
                <a:sym typeface="Playfair Display"/>
              </a:rPr>
              <a:t>checklist</a:t>
            </a:r>
            <a:endParaRPr sz="2400">
              <a:solidFill>
                <a:srgbClr val="000000"/>
              </a:solidFill>
              <a:latin typeface="Playfair Display"/>
              <a:ea typeface="Playfair Display"/>
              <a:cs typeface="Playfair Display"/>
              <a:sym typeface="Playfair Display"/>
            </a:endParaRPr>
          </a:p>
        </p:txBody>
      </p:sp>
      <p:sp>
        <p:nvSpPr>
          <p:cNvPr id="213" name="Google Shape;213;p23"/>
          <p:cNvSpPr txBox="1">
            <a:spLocks noGrp="1"/>
          </p:cNvSpPr>
          <p:nvPr>
            <p:ph type="subTitle" idx="1"/>
          </p:nvPr>
        </p:nvSpPr>
        <p:spPr>
          <a:xfrm>
            <a:off x="4973475" y="1730775"/>
            <a:ext cx="3906600" cy="3233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Be people sized: </a:t>
            </a:r>
            <a:r>
              <a:rPr lang="en-GB" sz="1200">
                <a:solidFill>
                  <a:srgbClr val="000000"/>
                </a:solidFill>
                <a:latin typeface="Raleway"/>
                <a:ea typeface="Raleway"/>
                <a:cs typeface="Raleway"/>
                <a:sym typeface="Raleway"/>
              </a:rPr>
              <a:t>Set up your experiments at a person to person level. Collect and observe the (re)actions of individuals. Synthesize later.</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Fight the urge to grow: </a:t>
            </a:r>
            <a:r>
              <a:rPr lang="en-GB" sz="1200">
                <a:solidFill>
                  <a:srgbClr val="000000"/>
                </a:solidFill>
                <a:latin typeface="Raleway"/>
                <a:ea typeface="Raleway"/>
                <a:cs typeface="Raleway"/>
                <a:sym typeface="Raleway"/>
              </a:rPr>
              <a:t>Avoid scaling or complicating the test. Be sneaky. Ask for forgiveness. Call it a “test before we test.”</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Dodge solutions: </a:t>
            </a:r>
            <a:r>
              <a:rPr lang="en-GB" sz="1200">
                <a:solidFill>
                  <a:srgbClr val="000000"/>
                </a:solidFill>
                <a:latin typeface="Raleway"/>
                <a:ea typeface="Raleway"/>
                <a:cs typeface="Raleway"/>
                <a:sym typeface="Raleway"/>
              </a:rPr>
              <a:t>Spend time uncovering the human factors at play before looking for a tech solution. </a:t>
            </a:r>
            <a:r>
              <a:rPr lang="en-GB" sz="1200">
                <a:solidFill>
                  <a:schemeClr val="dk1"/>
                </a:solidFill>
                <a:latin typeface="Raleway"/>
                <a:ea typeface="Raleway"/>
                <a:cs typeface="Raleway"/>
                <a:sym typeface="Raleway"/>
              </a:rPr>
              <a:t>We jump to solutions too soon.</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Notice path dependence: </a:t>
            </a:r>
            <a:r>
              <a:rPr lang="en-GB" sz="1200">
                <a:solidFill>
                  <a:srgbClr val="000000"/>
                </a:solidFill>
                <a:latin typeface="Raleway"/>
                <a:ea typeface="Raleway"/>
                <a:cs typeface="Raleway"/>
                <a:sym typeface="Raleway"/>
              </a:rPr>
              <a:t>Are you just exploring a technology because it’s familiar? Available? Fashionable? </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Play pretend:</a:t>
            </a:r>
            <a:r>
              <a:rPr lang="en-GB" sz="1200">
                <a:solidFill>
                  <a:srgbClr val="000000"/>
                </a:solidFill>
                <a:latin typeface="Raleway"/>
                <a:ea typeface="Raleway"/>
                <a:cs typeface="Raleway"/>
                <a:sym typeface="Raleway"/>
              </a:rPr>
              <a:t> Never underestimate the power of imagination. Trust your team to fill in the experience gaps of a scrappy test &amp; still collect powerful insights.  </a:t>
            </a:r>
            <a:endParaRPr sz="1200">
              <a:solidFill>
                <a:srgbClr val="000000"/>
              </a:solidFill>
              <a:latin typeface="Raleway"/>
              <a:ea typeface="Raleway"/>
              <a:cs typeface="Raleway"/>
              <a:sym typeface="Raleway"/>
            </a:endParaRPr>
          </a:p>
        </p:txBody>
      </p:sp>
      <p:cxnSp>
        <p:nvCxnSpPr>
          <p:cNvPr id="214" name="Google Shape;214;p23"/>
          <p:cNvCxnSpPr/>
          <p:nvPr/>
        </p:nvCxnSpPr>
        <p:spPr>
          <a:xfrm rot="10800000" flipH="1">
            <a:off x="4973475" y="1633863"/>
            <a:ext cx="3969600" cy="17400"/>
          </a:xfrm>
          <a:prstGeom prst="straightConnector1">
            <a:avLst/>
          </a:prstGeom>
          <a:noFill/>
          <a:ln w="19050" cap="flat" cmpd="sng">
            <a:solidFill>
              <a:schemeClr val="dk2"/>
            </a:solidFill>
            <a:prstDash val="solid"/>
            <a:round/>
            <a:headEnd type="none" w="med" len="med"/>
            <a:tailEnd type="none" w="med" len="med"/>
          </a:ln>
        </p:spPr>
      </p:cxnSp>
      <p:sp>
        <p:nvSpPr>
          <p:cNvPr id="215" name="Google Shape;215;p23"/>
          <p:cNvSpPr txBox="1"/>
          <p:nvPr/>
        </p:nvSpPr>
        <p:spPr>
          <a:xfrm>
            <a:off x="67811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216" name="Google Shape;216;p23"/>
          <p:cNvSpPr txBox="1"/>
          <p:nvPr/>
        </p:nvSpPr>
        <p:spPr>
          <a:xfrm>
            <a:off x="7159075" y="248350"/>
            <a:ext cx="272400" cy="281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aleway"/>
                <a:ea typeface="Raleway"/>
                <a:cs typeface="Raleway"/>
                <a:sym typeface="Raleway"/>
              </a:rPr>
              <a:t>2</a:t>
            </a:r>
            <a:endParaRPr sz="1200">
              <a:solidFill>
                <a:srgbClr val="FFFFFF"/>
              </a:solidFill>
              <a:latin typeface="Raleway"/>
              <a:ea typeface="Raleway"/>
              <a:cs typeface="Raleway"/>
              <a:sym typeface="Raleway"/>
            </a:endParaRPr>
          </a:p>
        </p:txBody>
      </p:sp>
      <p:sp>
        <p:nvSpPr>
          <p:cNvPr id="217" name="Google Shape;217;p23"/>
          <p:cNvSpPr txBox="1"/>
          <p:nvPr/>
        </p:nvSpPr>
        <p:spPr>
          <a:xfrm>
            <a:off x="7536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218" name="Google Shape;218;p23"/>
          <p:cNvSpPr txBox="1"/>
          <p:nvPr/>
        </p:nvSpPr>
        <p:spPr>
          <a:xfrm>
            <a:off x="7914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219" name="Google Shape;219;p23"/>
          <p:cNvSpPr txBox="1"/>
          <p:nvPr/>
        </p:nvSpPr>
        <p:spPr>
          <a:xfrm>
            <a:off x="82927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220" name="Google Shape;220;p23"/>
          <p:cNvSpPr txBox="1"/>
          <p:nvPr/>
        </p:nvSpPr>
        <p:spPr>
          <a:xfrm>
            <a:off x="86706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221" name="Google Shape;221;p23"/>
          <p:cNvSpPr txBox="1"/>
          <p:nvPr/>
        </p:nvSpPr>
        <p:spPr>
          <a:xfrm>
            <a:off x="1605338" y="2291175"/>
            <a:ext cx="2883900" cy="2452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b="1">
                <a:solidFill>
                  <a:srgbClr val="FFFFFF"/>
                </a:solidFill>
                <a:latin typeface="Raleway"/>
                <a:ea typeface="Raleway"/>
                <a:cs typeface="Raleway"/>
                <a:sym typeface="Raleway"/>
              </a:rPr>
              <a:t>Our Experiment:</a:t>
            </a:r>
            <a:r>
              <a:rPr lang="en-GB" sz="1200">
                <a:solidFill>
                  <a:srgbClr val="FFFFFF"/>
                </a:solidFill>
                <a:latin typeface="Raleway"/>
                <a:ea typeface="Raleway"/>
                <a:cs typeface="Raleway"/>
                <a:sym typeface="Raleway"/>
              </a:rPr>
              <a:t> The back of a fire truck is a complex environment. </a:t>
            </a:r>
            <a:r>
              <a:rPr lang="en-GB" sz="1200" b="1">
                <a:solidFill>
                  <a:srgbClr val="FFFFFF"/>
                </a:solidFill>
                <a:latin typeface="Raleway"/>
                <a:ea typeface="Raleway"/>
                <a:cs typeface="Raleway"/>
                <a:sym typeface="Raleway"/>
              </a:rPr>
              <a:t>New technology isn’t always as helpful as promised.</a:t>
            </a:r>
            <a:r>
              <a:rPr lang="en-GB" sz="1200">
                <a:solidFill>
                  <a:srgbClr val="FFFFFF"/>
                </a:solidFill>
                <a:latin typeface="Raleway"/>
                <a:ea typeface="Raleway"/>
                <a:cs typeface="Raleway"/>
                <a:sym typeface="Raleway"/>
              </a:rPr>
              <a:t> Testing a super cheap VR system loaded with Demo building models quickly made that clear. Not only did the experiment reveal problems with the tech ( strong stomach required),</a:t>
            </a:r>
            <a:r>
              <a:rPr lang="en-GB" sz="1200" b="1">
                <a:solidFill>
                  <a:srgbClr val="FFFFFF"/>
                </a:solidFill>
                <a:latin typeface="Raleway"/>
                <a:ea typeface="Raleway"/>
                <a:cs typeface="Raleway"/>
                <a:sym typeface="Raleway"/>
              </a:rPr>
              <a:t> it catalyzed important conversations about the problem solving culture &amp; changing data environment </a:t>
            </a:r>
            <a:r>
              <a:rPr lang="en-GB" sz="1200">
                <a:solidFill>
                  <a:srgbClr val="FFFFFF"/>
                </a:solidFill>
                <a:latin typeface="Raleway"/>
                <a:ea typeface="Raleway"/>
                <a:cs typeface="Raleway"/>
                <a:sym typeface="Raleway"/>
              </a:rPr>
              <a:t>that could save lives during a real emergency. </a:t>
            </a:r>
            <a:endParaRPr sz="1200">
              <a:solidFill>
                <a:srgbClr val="FFFFFF"/>
              </a:solidFill>
              <a:latin typeface="Raleway"/>
              <a:ea typeface="Raleway"/>
              <a:cs typeface="Raleway"/>
              <a:sym typeface="Raleway"/>
            </a:endParaRPr>
          </a:p>
        </p:txBody>
      </p:sp>
      <p:pic>
        <p:nvPicPr>
          <p:cNvPr id="222" name="Google Shape;222;p23"/>
          <p:cNvPicPr preferRelativeResize="0"/>
          <p:nvPr/>
        </p:nvPicPr>
        <p:blipFill>
          <a:blip r:embed="rId4">
            <a:alphaModFix/>
          </a:blip>
          <a:stretch>
            <a:fillRect/>
          </a:stretch>
        </p:blipFill>
        <p:spPr>
          <a:xfrm>
            <a:off x="8229675" y="735298"/>
            <a:ext cx="693049" cy="693050"/>
          </a:xfrm>
          <a:prstGeom prst="rect">
            <a:avLst/>
          </a:prstGeom>
          <a:noFill/>
          <a:ln>
            <a:noFill/>
          </a:ln>
        </p:spPr>
      </p:pic>
      <p:sp>
        <p:nvSpPr>
          <p:cNvPr id="223" name="Google Shape;223;p23"/>
          <p:cNvSpPr txBox="1">
            <a:spLocks noGrp="1"/>
          </p:cNvSpPr>
          <p:nvPr>
            <p:ph type="subTitle" idx="1"/>
          </p:nvPr>
        </p:nvSpPr>
        <p:spPr>
          <a:xfrm>
            <a:off x="5141825" y="4728350"/>
            <a:ext cx="3860400" cy="2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000000"/>
                </a:solidFill>
                <a:latin typeface="Playfair Display"/>
                <a:ea typeface="Playfair Display"/>
                <a:cs typeface="Playfair Display"/>
                <a:sym typeface="Playfair Display"/>
              </a:rPr>
              <a:t>The Smart Cities Made </a:t>
            </a:r>
            <a:r>
              <a:rPr lang="en-GB" sz="1000" b="1">
                <a:solidFill>
                  <a:srgbClr val="000000"/>
                </a:solidFill>
                <a:latin typeface="Raleway"/>
                <a:ea typeface="Raleway"/>
                <a:cs typeface="Raleway"/>
                <a:sym typeface="Raleway"/>
              </a:rPr>
              <a:t>Human</a:t>
            </a:r>
            <a:r>
              <a:rPr lang="en-GB" sz="1000">
                <a:solidFill>
                  <a:srgbClr val="000000"/>
                </a:solidFill>
                <a:latin typeface="Playfair Display"/>
                <a:ea typeface="Playfair Display"/>
                <a:cs typeface="Playfair Display"/>
                <a:sym typeface="Playfair Display"/>
              </a:rPr>
              <a:t> Playbook</a:t>
            </a:r>
            <a:endParaRPr sz="1000">
              <a:solidFill>
                <a:srgbClr val="000000"/>
              </a:solidFill>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227"/>
        <p:cNvGrpSpPr/>
        <p:nvPr/>
      </p:nvGrpSpPr>
      <p:grpSpPr>
        <a:xfrm>
          <a:off x="0" y="0"/>
          <a:ext cx="0" cy="0"/>
          <a:chOff x="0" y="0"/>
          <a:chExt cx="0" cy="0"/>
        </a:xfrm>
      </p:grpSpPr>
      <p:sp>
        <p:nvSpPr>
          <p:cNvPr id="228" name="Google Shape;228;p24"/>
          <p:cNvSpPr txBox="1">
            <a:spLocks noGrp="1"/>
          </p:cNvSpPr>
          <p:nvPr>
            <p:ph type="subTitle" idx="1"/>
          </p:nvPr>
        </p:nvSpPr>
        <p:spPr>
          <a:xfrm>
            <a:off x="3094575" y="1908375"/>
            <a:ext cx="5346600" cy="10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000000"/>
                </a:solidFill>
                <a:latin typeface="Playfair Display"/>
                <a:ea typeface="Playfair Display"/>
                <a:cs typeface="Playfair Display"/>
                <a:sym typeface="Playfair Display"/>
              </a:rPr>
              <a:t>Cultivate a city filled with </a:t>
            </a:r>
            <a:endParaRPr sz="30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3000">
                <a:solidFill>
                  <a:srgbClr val="000000"/>
                </a:solidFill>
                <a:latin typeface="Playfair Display"/>
                <a:ea typeface="Playfair Display"/>
                <a:cs typeface="Playfair Display"/>
                <a:sym typeface="Playfair Display"/>
              </a:rPr>
              <a:t>everyday delights.</a:t>
            </a:r>
            <a:endParaRPr sz="3000">
              <a:solidFill>
                <a:srgbClr val="000000"/>
              </a:solidFill>
              <a:latin typeface="Playfair Display"/>
              <a:ea typeface="Playfair Display"/>
              <a:cs typeface="Playfair Display"/>
              <a:sym typeface="Playfair Display"/>
            </a:endParaRPr>
          </a:p>
        </p:txBody>
      </p:sp>
      <p:sp>
        <p:nvSpPr>
          <p:cNvPr id="229" name="Google Shape;229;p24"/>
          <p:cNvSpPr txBox="1">
            <a:spLocks noGrp="1"/>
          </p:cNvSpPr>
          <p:nvPr>
            <p:ph type="subTitle" idx="1"/>
          </p:nvPr>
        </p:nvSpPr>
        <p:spPr>
          <a:xfrm>
            <a:off x="3094575" y="2984200"/>
            <a:ext cx="5623500" cy="18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latin typeface="Raleway"/>
                <a:ea typeface="Raleway"/>
                <a:cs typeface="Raleway"/>
                <a:sym typeface="Raleway"/>
              </a:rPr>
              <a:t>Resilient cities are adaptable, not just in their infrastructure or programming, but in their people.  Create public spaces that offer moments of comfort, space for reflection and  unexpected joys.  These spaces do not need to be permanent, they can happen spontaneously and offer opportunities for unexpected conversations and connections.  Support people to be more resilient. </a:t>
            </a:r>
            <a:endParaRPr sz="1400">
              <a:solidFill>
                <a:srgbClr val="000000"/>
              </a:solidFill>
              <a:latin typeface="Raleway"/>
              <a:ea typeface="Raleway"/>
              <a:cs typeface="Raleway"/>
              <a:sym typeface="Raleway"/>
            </a:endParaRPr>
          </a:p>
        </p:txBody>
      </p:sp>
      <p:cxnSp>
        <p:nvCxnSpPr>
          <p:cNvPr id="230" name="Google Shape;230;p24"/>
          <p:cNvCxnSpPr/>
          <p:nvPr/>
        </p:nvCxnSpPr>
        <p:spPr>
          <a:xfrm>
            <a:off x="1960475" y="1756850"/>
            <a:ext cx="6919500" cy="0"/>
          </a:xfrm>
          <a:prstGeom prst="straightConnector1">
            <a:avLst/>
          </a:prstGeom>
          <a:noFill/>
          <a:ln w="19050" cap="flat" cmpd="sng">
            <a:solidFill>
              <a:schemeClr val="dk2"/>
            </a:solidFill>
            <a:prstDash val="solid"/>
            <a:round/>
            <a:headEnd type="none" w="med" len="med"/>
            <a:tailEnd type="none" w="med" len="med"/>
          </a:ln>
        </p:spPr>
      </p:cxnSp>
      <p:sp>
        <p:nvSpPr>
          <p:cNvPr id="231" name="Google Shape;231;p24"/>
          <p:cNvSpPr txBox="1"/>
          <p:nvPr/>
        </p:nvSpPr>
        <p:spPr>
          <a:xfrm>
            <a:off x="6718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232" name="Google Shape;232;p24"/>
          <p:cNvSpPr txBox="1"/>
          <p:nvPr/>
        </p:nvSpPr>
        <p:spPr>
          <a:xfrm>
            <a:off x="7095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233" name="Google Shape;233;p24"/>
          <p:cNvSpPr txBox="1"/>
          <p:nvPr/>
        </p:nvSpPr>
        <p:spPr>
          <a:xfrm>
            <a:off x="7851775" y="24810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234" name="Google Shape;234;p24"/>
          <p:cNvSpPr txBox="1"/>
          <p:nvPr/>
        </p:nvSpPr>
        <p:spPr>
          <a:xfrm>
            <a:off x="7473875" y="248350"/>
            <a:ext cx="272400" cy="281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aleway"/>
                <a:ea typeface="Raleway"/>
                <a:cs typeface="Raleway"/>
                <a:sym typeface="Raleway"/>
              </a:rPr>
              <a:t>3</a:t>
            </a:r>
            <a:endParaRPr sz="1200">
              <a:solidFill>
                <a:schemeClr val="lt1"/>
              </a:solidFill>
              <a:latin typeface="Raleway"/>
              <a:ea typeface="Raleway"/>
              <a:cs typeface="Raleway"/>
              <a:sym typeface="Raleway"/>
            </a:endParaRPr>
          </a:p>
        </p:txBody>
      </p:sp>
      <p:sp>
        <p:nvSpPr>
          <p:cNvPr id="235" name="Google Shape;235;p24"/>
          <p:cNvSpPr txBox="1"/>
          <p:nvPr/>
        </p:nvSpPr>
        <p:spPr>
          <a:xfrm>
            <a:off x="82296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236" name="Google Shape;236;p24"/>
          <p:cNvSpPr txBox="1"/>
          <p:nvPr/>
        </p:nvSpPr>
        <p:spPr>
          <a:xfrm>
            <a:off x="86075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237" name="Google Shape;237;p24"/>
          <p:cNvSpPr txBox="1">
            <a:spLocks noGrp="1"/>
          </p:cNvSpPr>
          <p:nvPr>
            <p:ph type="subTitle" idx="1"/>
          </p:nvPr>
        </p:nvSpPr>
        <p:spPr>
          <a:xfrm>
            <a:off x="2752175"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pic>
        <p:nvPicPr>
          <p:cNvPr id="238" name="Google Shape;238;p24"/>
          <p:cNvPicPr preferRelativeResize="0"/>
          <p:nvPr/>
        </p:nvPicPr>
        <p:blipFill>
          <a:blip r:embed="rId3">
            <a:alphaModFix/>
          </a:blip>
          <a:stretch>
            <a:fillRect/>
          </a:stretch>
        </p:blipFill>
        <p:spPr>
          <a:xfrm>
            <a:off x="270700" y="248099"/>
            <a:ext cx="1508524" cy="1508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242"/>
        <p:cNvGrpSpPr/>
        <p:nvPr/>
      </p:nvGrpSpPr>
      <p:grpSpPr>
        <a:xfrm>
          <a:off x="0" y="0"/>
          <a:ext cx="0" cy="0"/>
          <a:chOff x="0" y="0"/>
          <a:chExt cx="0" cy="0"/>
        </a:xfrm>
      </p:grpSpPr>
      <p:pic>
        <p:nvPicPr>
          <p:cNvPr id="243" name="Google Shape;243;p25"/>
          <p:cNvPicPr preferRelativeResize="0"/>
          <p:nvPr/>
        </p:nvPicPr>
        <p:blipFill rotWithShape="1">
          <a:blip r:embed="rId3">
            <a:alphaModFix/>
          </a:blip>
          <a:srcRect l="19551" r="19557"/>
          <a:stretch/>
        </p:blipFill>
        <p:spPr>
          <a:xfrm>
            <a:off x="0" y="0"/>
            <a:ext cx="4698345" cy="5143501"/>
          </a:xfrm>
          <a:prstGeom prst="rect">
            <a:avLst/>
          </a:prstGeom>
          <a:noFill/>
          <a:ln>
            <a:noFill/>
          </a:ln>
        </p:spPr>
      </p:pic>
      <p:sp>
        <p:nvSpPr>
          <p:cNvPr id="244" name="Google Shape;244;p25"/>
          <p:cNvSpPr/>
          <p:nvPr/>
        </p:nvSpPr>
        <p:spPr>
          <a:xfrm>
            <a:off x="1362563" y="2121375"/>
            <a:ext cx="3212100" cy="27918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Google Shape;245;p25"/>
          <p:cNvSpPr txBox="1">
            <a:spLocks noGrp="1"/>
          </p:cNvSpPr>
          <p:nvPr>
            <p:ph type="subTitle" idx="1"/>
          </p:nvPr>
        </p:nvSpPr>
        <p:spPr>
          <a:xfrm>
            <a:off x="5036475" y="1038349"/>
            <a:ext cx="3906600" cy="3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latin typeface="Playfair Display"/>
                <a:ea typeface="Playfair Display"/>
                <a:cs typeface="Playfair Display"/>
                <a:sym typeface="Playfair Display"/>
              </a:rPr>
              <a:t>checklist</a:t>
            </a:r>
            <a:endParaRPr sz="2400">
              <a:solidFill>
                <a:srgbClr val="000000"/>
              </a:solidFill>
              <a:latin typeface="Playfair Display"/>
              <a:ea typeface="Playfair Display"/>
              <a:cs typeface="Playfair Display"/>
              <a:sym typeface="Playfair Display"/>
            </a:endParaRPr>
          </a:p>
        </p:txBody>
      </p:sp>
      <p:sp>
        <p:nvSpPr>
          <p:cNvPr id="246" name="Google Shape;246;p25"/>
          <p:cNvSpPr txBox="1">
            <a:spLocks noGrp="1"/>
          </p:cNvSpPr>
          <p:nvPr>
            <p:ph type="subTitle" idx="1"/>
          </p:nvPr>
        </p:nvSpPr>
        <p:spPr>
          <a:xfrm>
            <a:off x="4973475" y="1730775"/>
            <a:ext cx="3906600" cy="3233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Experience first:</a:t>
            </a:r>
            <a:r>
              <a:rPr lang="en-GB" sz="1200">
                <a:solidFill>
                  <a:srgbClr val="000000"/>
                </a:solidFill>
                <a:latin typeface="Raleway"/>
                <a:ea typeface="Raleway"/>
                <a:cs typeface="Raleway"/>
                <a:sym typeface="Raleway"/>
              </a:rPr>
              <a:t> People don’t remember every detail of their day. We are impacted most by the pits and the peaks. Strive to create peaks when redesigning city services and implementing new technologies. </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Create Magic:</a:t>
            </a:r>
            <a:r>
              <a:rPr lang="en-GB" sz="1200">
                <a:solidFill>
                  <a:srgbClr val="000000"/>
                </a:solidFill>
                <a:latin typeface="Raleway"/>
                <a:ea typeface="Raleway"/>
                <a:cs typeface="Raleway"/>
                <a:sym typeface="Raleway"/>
              </a:rPr>
              <a:t> Technology should integrate seamlessly - it should feel magical , not complicated.</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Amplify, don’t replace: </a:t>
            </a:r>
            <a:r>
              <a:rPr lang="en-GB" sz="1200">
                <a:solidFill>
                  <a:srgbClr val="000000"/>
                </a:solidFill>
                <a:latin typeface="Raleway"/>
                <a:ea typeface="Raleway"/>
                <a:cs typeface="Raleway"/>
                <a:sym typeface="Raleway"/>
              </a:rPr>
              <a:t>Simple everyday joys (like a warm coffee and people to watch) don’t need a tech overhaul. Use technology to connect and enhance.</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Stay Present:</a:t>
            </a:r>
            <a:r>
              <a:rPr lang="en-GB" sz="1200">
                <a:solidFill>
                  <a:srgbClr val="000000"/>
                </a:solidFill>
                <a:latin typeface="Raleway"/>
                <a:ea typeface="Raleway"/>
                <a:cs typeface="Raleway"/>
                <a:sym typeface="Raleway"/>
              </a:rPr>
              <a:t> Technology should help you be more present and aware, rather than less.</a:t>
            </a:r>
            <a:endParaRPr sz="1200">
              <a:solidFill>
                <a:srgbClr val="000000"/>
              </a:solidFill>
              <a:latin typeface="Raleway"/>
              <a:ea typeface="Raleway"/>
              <a:cs typeface="Raleway"/>
              <a:sym typeface="Raleway"/>
            </a:endParaRPr>
          </a:p>
        </p:txBody>
      </p:sp>
      <p:cxnSp>
        <p:nvCxnSpPr>
          <p:cNvPr id="247" name="Google Shape;247;p25"/>
          <p:cNvCxnSpPr/>
          <p:nvPr/>
        </p:nvCxnSpPr>
        <p:spPr>
          <a:xfrm rot="10800000" flipH="1">
            <a:off x="4973475" y="1633863"/>
            <a:ext cx="3969600" cy="17400"/>
          </a:xfrm>
          <a:prstGeom prst="straightConnector1">
            <a:avLst/>
          </a:prstGeom>
          <a:noFill/>
          <a:ln w="19050" cap="flat" cmpd="sng">
            <a:solidFill>
              <a:schemeClr val="dk2"/>
            </a:solidFill>
            <a:prstDash val="solid"/>
            <a:round/>
            <a:headEnd type="none" w="med" len="med"/>
            <a:tailEnd type="none" w="med" len="med"/>
          </a:ln>
        </p:spPr>
      </p:cxnSp>
      <p:sp>
        <p:nvSpPr>
          <p:cNvPr id="248" name="Google Shape;248;p25"/>
          <p:cNvSpPr txBox="1"/>
          <p:nvPr/>
        </p:nvSpPr>
        <p:spPr>
          <a:xfrm>
            <a:off x="67811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249" name="Google Shape;249;p25"/>
          <p:cNvSpPr txBox="1"/>
          <p:nvPr/>
        </p:nvSpPr>
        <p:spPr>
          <a:xfrm>
            <a:off x="7914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250" name="Google Shape;250;p25"/>
          <p:cNvSpPr txBox="1"/>
          <p:nvPr/>
        </p:nvSpPr>
        <p:spPr>
          <a:xfrm>
            <a:off x="7536975" y="248350"/>
            <a:ext cx="272400" cy="281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aleway"/>
                <a:ea typeface="Raleway"/>
                <a:cs typeface="Raleway"/>
                <a:sym typeface="Raleway"/>
              </a:rPr>
              <a:t>3</a:t>
            </a:r>
            <a:endParaRPr sz="1200">
              <a:solidFill>
                <a:schemeClr val="lt1"/>
              </a:solidFill>
              <a:latin typeface="Raleway"/>
              <a:ea typeface="Raleway"/>
              <a:cs typeface="Raleway"/>
              <a:sym typeface="Raleway"/>
            </a:endParaRPr>
          </a:p>
        </p:txBody>
      </p:sp>
      <p:sp>
        <p:nvSpPr>
          <p:cNvPr id="251" name="Google Shape;251;p25"/>
          <p:cNvSpPr txBox="1"/>
          <p:nvPr/>
        </p:nvSpPr>
        <p:spPr>
          <a:xfrm>
            <a:off x="7159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252" name="Google Shape;252;p25"/>
          <p:cNvSpPr txBox="1"/>
          <p:nvPr/>
        </p:nvSpPr>
        <p:spPr>
          <a:xfrm>
            <a:off x="82927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253" name="Google Shape;253;p25"/>
          <p:cNvSpPr txBox="1"/>
          <p:nvPr/>
        </p:nvSpPr>
        <p:spPr>
          <a:xfrm>
            <a:off x="86706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254" name="Google Shape;254;p25"/>
          <p:cNvSpPr txBox="1"/>
          <p:nvPr/>
        </p:nvSpPr>
        <p:spPr>
          <a:xfrm>
            <a:off x="1605338" y="2291175"/>
            <a:ext cx="2883900" cy="2452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b="1">
                <a:solidFill>
                  <a:srgbClr val="FFFFFF"/>
                </a:solidFill>
                <a:latin typeface="Raleway"/>
                <a:ea typeface="Raleway"/>
                <a:cs typeface="Raleway"/>
                <a:sym typeface="Raleway"/>
              </a:rPr>
              <a:t>Our Experiment:</a:t>
            </a:r>
            <a:r>
              <a:rPr lang="en-GB" sz="1200">
                <a:solidFill>
                  <a:srgbClr val="FFFFFF"/>
                </a:solidFill>
                <a:latin typeface="Raleway"/>
                <a:ea typeface="Raleway"/>
                <a:cs typeface="Raleway"/>
                <a:sym typeface="Raleway"/>
              </a:rPr>
              <a:t> </a:t>
            </a:r>
            <a:r>
              <a:rPr lang="en-GB" sz="1100">
                <a:solidFill>
                  <a:srgbClr val="FFFFFF"/>
                </a:solidFill>
                <a:latin typeface="Raleway"/>
                <a:ea typeface="Raleway"/>
                <a:cs typeface="Raleway"/>
                <a:sym typeface="Raleway"/>
              </a:rPr>
              <a:t>Cozy city was an experiment in uncovering what makes a smart city a welcoming, inclusive and otherwise cozy place to live. Using existing city assets, this experiment created temporary public spaces that embody the Cozy City feeling — </a:t>
            </a:r>
            <a:r>
              <a:rPr lang="en-GB" sz="1100" b="1">
                <a:solidFill>
                  <a:srgbClr val="FFFFFF"/>
                </a:solidFill>
                <a:latin typeface="Raleway"/>
                <a:ea typeface="Raleway"/>
                <a:cs typeface="Raleway"/>
                <a:sym typeface="Raleway"/>
              </a:rPr>
              <a:t>to prompt public conversations about the role technology might play in the public realm. </a:t>
            </a:r>
            <a:r>
              <a:rPr lang="en-GB" sz="1100">
                <a:solidFill>
                  <a:srgbClr val="FFFFFF"/>
                </a:solidFill>
                <a:latin typeface="Raleway"/>
                <a:ea typeface="Raleway"/>
                <a:cs typeface="Raleway"/>
                <a:sym typeface="Raleway"/>
              </a:rPr>
              <a:t>Almost 50 people joined us on the steps of city hall for the first discussion. Brought together  by fire (old tech) and google hangouts (new tech)</a:t>
            </a:r>
            <a:endParaRPr sz="1100">
              <a:solidFill>
                <a:srgbClr val="FFFFFF"/>
              </a:solidFill>
              <a:latin typeface="Raleway"/>
              <a:ea typeface="Raleway"/>
              <a:cs typeface="Raleway"/>
              <a:sym typeface="Raleway"/>
            </a:endParaRPr>
          </a:p>
        </p:txBody>
      </p:sp>
      <p:sp>
        <p:nvSpPr>
          <p:cNvPr id="255" name="Google Shape;255;p25"/>
          <p:cNvSpPr txBox="1">
            <a:spLocks noGrp="1"/>
          </p:cNvSpPr>
          <p:nvPr>
            <p:ph type="subTitle" idx="1"/>
          </p:nvPr>
        </p:nvSpPr>
        <p:spPr>
          <a:xfrm>
            <a:off x="5141825" y="4728350"/>
            <a:ext cx="3860400" cy="2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000000"/>
                </a:solidFill>
                <a:latin typeface="Playfair Display"/>
                <a:ea typeface="Playfair Display"/>
                <a:cs typeface="Playfair Display"/>
                <a:sym typeface="Playfair Display"/>
              </a:rPr>
              <a:t>The Smart Cities Made </a:t>
            </a:r>
            <a:r>
              <a:rPr lang="en-GB" sz="1000" b="1">
                <a:solidFill>
                  <a:srgbClr val="000000"/>
                </a:solidFill>
                <a:latin typeface="Raleway"/>
                <a:ea typeface="Raleway"/>
                <a:cs typeface="Raleway"/>
                <a:sym typeface="Raleway"/>
              </a:rPr>
              <a:t>Human</a:t>
            </a:r>
            <a:r>
              <a:rPr lang="en-GB" sz="1000">
                <a:solidFill>
                  <a:srgbClr val="000000"/>
                </a:solidFill>
                <a:latin typeface="Playfair Display"/>
                <a:ea typeface="Playfair Display"/>
                <a:cs typeface="Playfair Display"/>
                <a:sym typeface="Playfair Display"/>
              </a:rPr>
              <a:t> Playbook</a:t>
            </a:r>
            <a:endParaRPr sz="1000">
              <a:solidFill>
                <a:srgbClr val="000000"/>
              </a:solidFill>
              <a:latin typeface="Playfair Display"/>
              <a:ea typeface="Playfair Display"/>
              <a:cs typeface="Playfair Display"/>
              <a:sym typeface="Playfair Display"/>
            </a:endParaRPr>
          </a:p>
        </p:txBody>
      </p:sp>
      <p:pic>
        <p:nvPicPr>
          <p:cNvPr id="256" name="Google Shape;256;p25"/>
          <p:cNvPicPr preferRelativeResize="0"/>
          <p:nvPr/>
        </p:nvPicPr>
        <p:blipFill>
          <a:blip r:embed="rId4">
            <a:alphaModFix/>
          </a:blip>
          <a:stretch>
            <a:fillRect/>
          </a:stretch>
        </p:blipFill>
        <p:spPr>
          <a:xfrm>
            <a:off x="8186925" y="735287"/>
            <a:ext cx="693049" cy="693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260"/>
        <p:cNvGrpSpPr/>
        <p:nvPr/>
      </p:nvGrpSpPr>
      <p:grpSpPr>
        <a:xfrm>
          <a:off x="0" y="0"/>
          <a:ext cx="0" cy="0"/>
          <a:chOff x="0" y="0"/>
          <a:chExt cx="0" cy="0"/>
        </a:xfrm>
      </p:grpSpPr>
      <p:sp>
        <p:nvSpPr>
          <p:cNvPr id="261" name="Google Shape;261;p26"/>
          <p:cNvSpPr txBox="1">
            <a:spLocks noGrp="1"/>
          </p:cNvSpPr>
          <p:nvPr>
            <p:ph type="subTitle" idx="1"/>
          </p:nvPr>
        </p:nvSpPr>
        <p:spPr>
          <a:xfrm>
            <a:off x="3094575" y="1908375"/>
            <a:ext cx="5346600" cy="10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000000"/>
                </a:solidFill>
                <a:latin typeface="Playfair Display"/>
                <a:ea typeface="Playfair Display"/>
                <a:cs typeface="Playfair Display"/>
                <a:sym typeface="Playfair Display"/>
              </a:rPr>
              <a:t>Coordinate initiatives with a common purpose.</a:t>
            </a:r>
            <a:endParaRPr sz="3000">
              <a:solidFill>
                <a:srgbClr val="000000"/>
              </a:solidFill>
              <a:latin typeface="Playfair Display"/>
              <a:ea typeface="Playfair Display"/>
              <a:cs typeface="Playfair Display"/>
              <a:sym typeface="Playfair Display"/>
            </a:endParaRPr>
          </a:p>
        </p:txBody>
      </p:sp>
      <p:sp>
        <p:nvSpPr>
          <p:cNvPr id="262" name="Google Shape;262;p26"/>
          <p:cNvSpPr txBox="1">
            <a:spLocks noGrp="1"/>
          </p:cNvSpPr>
          <p:nvPr>
            <p:ph type="subTitle" idx="1"/>
          </p:nvPr>
        </p:nvSpPr>
        <p:spPr>
          <a:xfrm>
            <a:off x="3094575" y="2984200"/>
            <a:ext cx="5346600" cy="18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000000"/>
                </a:solidFill>
                <a:latin typeface="Raleway"/>
                <a:ea typeface="Raleway"/>
                <a:cs typeface="Raleway"/>
                <a:sym typeface="Raleway"/>
              </a:rPr>
              <a:t>A well defined and shared understanding of the problem and our purpose will enable government to rebuild its legacy systems with a human centered focus. So rally the team - find your early adopters and pull them together no matter what their department or line of business.  You’re all designing with the goal of making the city more human, more livable, more beautiful. </a:t>
            </a:r>
            <a:endParaRPr sz="1400">
              <a:solidFill>
                <a:srgbClr val="000000"/>
              </a:solidFill>
              <a:latin typeface="Raleway"/>
              <a:ea typeface="Raleway"/>
              <a:cs typeface="Raleway"/>
              <a:sym typeface="Raleway"/>
            </a:endParaRPr>
          </a:p>
        </p:txBody>
      </p:sp>
      <p:cxnSp>
        <p:nvCxnSpPr>
          <p:cNvPr id="263" name="Google Shape;263;p26"/>
          <p:cNvCxnSpPr/>
          <p:nvPr/>
        </p:nvCxnSpPr>
        <p:spPr>
          <a:xfrm>
            <a:off x="1960475" y="1756850"/>
            <a:ext cx="6919500" cy="0"/>
          </a:xfrm>
          <a:prstGeom prst="straightConnector1">
            <a:avLst/>
          </a:prstGeom>
          <a:noFill/>
          <a:ln w="19050" cap="flat" cmpd="sng">
            <a:solidFill>
              <a:schemeClr val="dk2"/>
            </a:solidFill>
            <a:prstDash val="solid"/>
            <a:round/>
            <a:headEnd type="none" w="med" len="med"/>
            <a:tailEnd type="none" w="med" len="med"/>
          </a:ln>
        </p:spPr>
      </p:cxnSp>
      <p:sp>
        <p:nvSpPr>
          <p:cNvPr id="264" name="Google Shape;264;p26"/>
          <p:cNvSpPr txBox="1"/>
          <p:nvPr/>
        </p:nvSpPr>
        <p:spPr>
          <a:xfrm>
            <a:off x="6718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265" name="Google Shape;265;p26"/>
          <p:cNvSpPr txBox="1"/>
          <p:nvPr/>
        </p:nvSpPr>
        <p:spPr>
          <a:xfrm>
            <a:off x="7095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266" name="Google Shape;266;p26"/>
          <p:cNvSpPr txBox="1"/>
          <p:nvPr/>
        </p:nvSpPr>
        <p:spPr>
          <a:xfrm>
            <a:off x="8607575" y="24810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267" name="Google Shape;267;p26"/>
          <p:cNvSpPr txBox="1"/>
          <p:nvPr/>
        </p:nvSpPr>
        <p:spPr>
          <a:xfrm>
            <a:off x="7473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268" name="Google Shape;268;p26"/>
          <p:cNvSpPr txBox="1"/>
          <p:nvPr/>
        </p:nvSpPr>
        <p:spPr>
          <a:xfrm>
            <a:off x="7851775" y="248100"/>
            <a:ext cx="272400" cy="281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aleway"/>
                <a:ea typeface="Raleway"/>
                <a:cs typeface="Raleway"/>
                <a:sym typeface="Raleway"/>
              </a:rPr>
              <a:t>4</a:t>
            </a:r>
            <a:endParaRPr sz="1200">
              <a:solidFill>
                <a:schemeClr val="lt1"/>
              </a:solidFill>
              <a:latin typeface="Raleway"/>
              <a:ea typeface="Raleway"/>
              <a:cs typeface="Raleway"/>
              <a:sym typeface="Raleway"/>
            </a:endParaRPr>
          </a:p>
        </p:txBody>
      </p:sp>
      <p:sp>
        <p:nvSpPr>
          <p:cNvPr id="269" name="Google Shape;269;p26"/>
          <p:cNvSpPr txBox="1"/>
          <p:nvPr/>
        </p:nvSpPr>
        <p:spPr>
          <a:xfrm>
            <a:off x="82296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270" name="Google Shape;270;p26"/>
          <p:cNvSpPr txBox="1">
            <a:spLocks noGrp="1"/>
          </p:cNvSpPr>
          <p:nvPr>
            <p:ph type="subTitle" idx="1"/>
          </p:nvPr>
        </p:nvSpPr>
        <p:spPr>
          <a:xfrm>
            <a:off x="2752175"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pic>
        <p:nvPicPr>
          <p:cNvPr id="271" name="Google Shape;271;p26"/>
          <p:cNvPicPr preferRelativeResize="0"/>
          <p:nvPr/>
        </p:nvPicPr>
        <p:blipFill>
          <a:blip r:embed="rId3">
            <a:alphaModFix/>
          </a:blip>
          <a:stretch>
            <a:fillRect/>
          </a:stretch>
        </p:blipFill>
        <p:spPr>
          <a:xfrm>
            <a:off x="270700" y="248350"/>
            <a:ext cx="1508524" cy="15085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275"/>
        <p:cNvGrpSpPr/>
        <p:nvPr/>
      </p:nvGrpSpPr>
      <p:grpSpPr>
        <a:xfrm>
          <a:off x="0" y="0"/>
          <a:ext cx="0" cy="0"/>
          <a:chOff x="0" y="0"/>
          <a:chExt cx="0" cy="0"/>
        </a:xfrm>
      </p:grpSpPr>
      <p:pic>
        <p:nvPicPr>
          <p:cNvPr id="276" name="Google Shape;276;p27"/>
          <p:cNvPicPr preferRelativeResize="0"/>
          <p:nvPr/>
        </p:nvPicPr>
        <p:blipFill rotWithShape="1">
          <a:blip r:embed="rId3">
            <a:alphaModFix/>
          </a:blip>
          <a:srcRect t="3760" b="14130"/>
          <a:stretch/>
        </p:blipFill>
        <p:spPr>
          <a:xfrm>
            <a:off x="0" y="0"/>
            <a:ext cx="4698343" cy="5143501"/>
          </a:xfrm>
          <a:prstGeom prst="rect">
            <a:avLst/>
          </a:prstGeom>
          <a:noFill/>
          <a:ln>
            <a:noFill/>
          </a:ln>
        </p:spPr>
      </p:pic>
      <p:pic>
        <p:nvPicPr>
          <p:cNvPr id="277" name="Google Shape;277;p27"/>
          <p:cNvPicPr preferRelativeResize="0"/>
          <p:nvPr/>
        </p:nvPicPr>
        <p:blipFill>
          <a:blip r:embed="rId4">
            <a:alphaModFix/>
          </a:blip>
          <a:stretch>
            <a:fillRect/>
          </a:stretch>
        </p:blipFill>
        <p:spPr>
          <a:xfrm>
            <a:off x="8229675" y="735298"/>
            <a:ext cx="693049" cy="693050"/>
          </a:xfrm>
          <a:prstGeom prst="rect">
            <a:avLst/>
          </a:prstGeom>
          <a:noFill/>
          <a:ln>
            <a:noFill/>
          </a:ln>
        </p:spPr>
      </p:pic>
      <p:sp>
        <p:nvSpPr>
          <p:cNvPr id="278" name="Google Shape;278;p27"/>
          <p:cNvSpPr/>
          <p:nvPr/>
        </p:nvSpPr>
        <p:spPr>
          <a:xfrm>
            <a:off x="8229675" y="735300"/>
            <a:ext cx="693000" cy="6930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79" name="Google Shape;279;p27"/>
          <p:cNvGrpSpPr/>
          <p:nvPr/>
        </p:nvGrpSpPr>
        <p:grpSpPr>
          <a:xfrm>
            <a:off x="1362575" y="2121371"/>
            <a:ext cx="3212100" cy="2923251"/>
            <a:chOff x="3722463" y="443675"/>
            <a:chExt cx="3212100" cy="2842800"/>
          </a:xfrm>
        </p:grpSpPr>
        <p:sp>
          <p:nvSpPr>
            <p:cNvPr id="280" name="Google Shape;280;p27"/>
            <p:cNvSpPr/>
            <p:nvPr/>
          </p:nvSpPr>
          <p:spPr>
            <a:xfrm>
              <a:off x="3722463" y="443675"/>
              <a:ext cx="3212100" cy="27918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Google Shape;281;p27"/>
            <p:cNvSpPr txBox="1"/>
            <p:nvPr/>
          </p:nvSpPr>
          <p:spPr>
            <a:xfrm>
              <a:off x="3870825" y="494675"/>
              <a:ext cx="2978400" cy="2791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b="1">
                  <a:solidFill>
                    <a:srgbClr val="FFFFFF"/>
                  </a:solidFill>
                  <a:latin typeface="Raleway"/>
                  <a:ea typeface="Raleway"/>
                  <a:cs typeface="Raleway"/>
                  <a:sym typeface="Raleway"/>
                </a:rPr>
                <a:t>Our Experiment:</a:t>
              </a:r>
              <a:r>
                <a:rPr lang="en-GB" sz="1200">
                  <a:solidFill>
                    <a:srgbClr val="FFFFFF"/>
                  </a:solidFill>
                  <a:latin typeface="Raleway"/>
                  <a:ea typeface="Raleway"/>
                  <a:cs typeface="Raleway"/>
                  <a:sym typeface="Raleway"/>
                </a:rPr>
                <a:t> To bust silos and re-orient around citizen’s experience we launched an experimental working group. </a:t>
              </a:r>
              <a:r>
                <a:rPr lang="en-GB" sz="1200" b="1">
                  <a:solidFill>
                    <a:srgbClr val="FFFFFF"/>
                  </a:solidFill>
                  <a:latin typeface="Raleway"/>
                  <a:ea typeface="Raleway"/>
                  <a:cs typeface="Raleway"/>
                  <a:sym typeface="Raleway"/>
                </a:rPr>
                <a:t>The tiger team has no formal mandate, but meets monthly to workshop wicked challenges.</a:t>
              </a:r>
              <a:r>
                <a:rPr lang="en-GB" sz="1200">
                  <a:solidFill>
                    <a:srgbClr val="FFFFFF"/>
                  </a:solidFill>
                  <a:latin typeface="Raleway"/>
                  <a:ea typeface="Raleway"/>
                  <a:cs typeface="Raleway"/>
                  <a:sym typeface="Raleway"/>
                </a:rPr>
                <a:t> Up to 35 people representing 20 business units use design thinking methods to tackle wicked challenges. They’ve helped transform a back alley into a mainstreet street during intense construction, using transit to increase food security &amp; improving health outcomes through pedestrian connectivity &amp; tech.</a:t>
              </a:r>
              <a:endParaRPr b="1">
                <a:solidFill>
                  <a:srgbClr val="999999"/>
                </a:solidFill>
                <a:latin typeface="Raleway"/>
                <a:ea typeface="Raleway"/>
                <a:cs typeface="Raleway"/>
                <a:sym typeface="Raleway"/>
              </a:endParaRPr>
            </a:p>
          </p:txBody>
        </p:sp>
      </p:grpSp>
      <p:sp>
        <p:nvSpPr>
          <p:cNvPr id="282" name="Google Shape;282;p27"/>
          <p:cNvSpPr txBox="1">
            <a:spLocks noGrp="1"/>
          </p:cNvSpPr>
          <p:nvPr>
            <p:ph type="subTitle" idx="1"/>
          </p:nvPr>
        </p:nvSpPr>
        <p:spPr>
          <a:xfrm>
            <a:off x="5036475" y="1038350"/>
            <a:ext cx="3129000" cy="3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latin typeface="Playfair Display"/>
                <a:ea typeface="Playfair Display"/>
                <a:cs typeface="Playfair Display"/>
                <a:sym typeface="Playfair Display"/>
              </a:rPr>
              <a:t>checklist</a:t>
            </a:r>
            <a:endParaRPr sz="2400">
              <a:solidFill>
                <a:srgbClr val="000000"/>
              </a:solidFill>
              <a:latin typeface="Playfair Display"/>
              <a:ea typeface="Playfair Display"/>
              <a:cs typeface="Playfair Display"/>
              <a:sym typeface="Playfair Display"/>
            </a:endParaRPr>
          </a:p>
        </p:txBody>
      </p:sp>
      <p:sp>
        <p:nvSpPr>
          <p:cNvPr id="283" name="Google Shape;283;p27"/>
          <p:cNvSpPr txBox="1">
            <a:spLocks noGrp="1"/>
          </p:cNvSpPr>
          <p:nvPr>
            <p:ph type="subTitle" idx="1"/>
          </p:nvPr>
        </p:nvSpPr>
        <p:spPr>
          <a:xfrm>
            <a:off x="4973475" y="1730775"/>
            <a:ext cx="3906600" cy="3233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Find your early adopters: </a:t>
            </a:r>
            <a:r>
              <a:rPr lang="en-GB" sz="1200">
                <a:solidFill>
                  <a:srgbClr val="000000"/>
                </a:solidFill>
                <a:latin typeface="Raleway"/>
                <a:ea typeface="Raleway"/>
                <a:cs typeface="Raleway"/>
                <a:sym typeface="Raleway"/>
              </a:rPr>
              <a:t>The right people for a project are the ones who put their hands up and have the energy to run with it.  They can be found in unlikely places.</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Collaborate in informal ways: </a:t>
            </a:r>
            <a:r>
              <a:rPr lang="en-GB" sz="1200">
                <a:solidFill>
                  <a:srgbClr val="000000"/>
                </a:solidFill>
                <a:latin typeface="Raleway"/>
                <a:ea typeface="Raleway"/>
                <a:cs typeface="Raleway"/>
                <a:sym typeface="Raleway"/>
              </a:rPr>
              <a:t>Bring people together for a morning coffee session or a monthly meeting to explore creative methods to common challenges.  It’s not a “project team” it’s a union of visionaries. </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Unlock permission space: </a:t>
            </a:r>
            <a:r>
              <a:rPr lang="en-GB" sz="1200">
                <a:solidFill>
                  <a:srgbClr val="000000"/>
                </a:solidFill>
                <a:latin typeface="Raleway"/>
                <a:ea typeface="Raleway"/>
                <a:cs typeface="Raleway"/>
                <a:sym typeface="Raleway"/>
              </a:rPr>
              <a:t>Enable staff to apply new methods to their work and to work in new ways.  Report on your experiences and learnings as ways to validate participation.</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Remember the person at the end of a service: </a:t>
            </a:r>
            <a:r>
              <a:rPr lang="en-GB" sz="1200">
                <a:solidFill>
                  <a:srgbClr val="000000"/>
                </a:solidFill>
                <a:latin typeface="Raleway"/>
                <a:ea typeface="Raleway"/>
                <a:cs typeface="Raleway"/>
                <a:sym typeface="Raleway"/>
              </a:rPr>
              <a:t>Re-orient the conversation around users not processes. </a:t>
            </a:r>
            <a:endParaRPr sz="1200">
              <a:solidFill>
                <a:srgbClr val="000000"/>
              </a:solidFill>
              <a:latin typeface="Raleway"/>
              <a:ea typeface="Raleway"/>
              <a:cs typeface="Raleway"/>
              <a:sym typeface="Raleway"/>
            </a:endParaRPr>
          </a:p>
          <a:p>
            <a:pPr marL="0" lvl="0" indent="0" algn="l" rtl="0">
              <a:spcBef>
                <a:spcPts val="0"/>
              </a:spcBef>
              <a:spcAft>
                <a:spcPts val="0"/>
              </a:spcAft>
              <a:buNone/>
            </a:pPr>
            <a:endParaRPr sz="1200">
              <a:solidFill>
                <a:srgbClr val="000000"/>
              </a:solidFill>
              <a:latin typeface="Raleway"/>
              <a:ea typeface="Raleway"/>
              <a:cs typeface="Raleway"/>
              <a:sym typeface="Raleway"/>
            </a:endParaRPr>
          </a:p>
        </p:txBody>
      </p:sp>
      <p:cxnSp>
        <p:nvCxnSpPr>
          <p:cNvPr id="284" name="Google Shape;284;p27"/>
          <p:cNvCxnSpPr/>
          <p:nvPr/>
        </p:nvCxnSpPr>
        <p:spPr>
          <a:xfrm rot="10800000" flipH="1">
            <a:off x="4973475" y="1633863"/>
            <a:ext cx="3969600" cy="17400"/>
          </a:xfrm>
          <a:prstGeom prst="straightConnector1">
            <a:avLst/>
          </a:prstGeom>
          <a:noFill/>
          <a:ln w="19050" cap="flat" cmpd="sng">
            <a:solidFill>
              <a:schemeClr val="dk2"/>
            </a:solidFill>
            <a:prstDash val="solid"/>
            <a:round/>
            <a:headEnd type="none" w="med" len="med"/>
            <a:tailEnd type="none" w="med" len="med"/>
          </a:ln>
        </p:spPr>
      </p:cxnSp>
      <p:sp>
        <p:nvSpPr>
          <p:cNvPr id="285" name="Google Shape;285;p27"/>
          <p:cNvSpPr txBox="1"/>
          <p:nvPr/>
        </p:nvSpPr>
        <p:spPr>
          <a:xfrm>
            <a:off x="67181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286" name="Google Shape;286;p27"/>
          <p:cNvSpPr txBox="1"/>
          <p:nvPr/>
        </p:nvSpPr>
        <p:spPr>
          <a:xfrm>
            <a:off x="7473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287" name="Google Shape;287;p27"/>
          <p:cNvSpPr txBox="1"/>
          <p:nvPr/>
        </p:nvSpPr>
        <p:spPr>
          <a:xfrm>
            <a:off x="7851875" y="248350"/>
            <a:ext cx="272400" cy="281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aleway"/>
                <a:ea typeface="Raleway"/>
                <a:cs typeface="Raleway"/>
                <a:sym typeface="Raleway"/>
              </a:rPr>
              <a:t>4</a:t>
            </a:r>
            <a:endParaRPr sz="1200">
              <a:solidFill>
                <a:schemeClr val="lt1"/>
              </a:solidFill>
              <a:latin typeface="Raleway"/>
              <a:ea typeface="Raleway"/>
              <a:cs typeface="Raleway"/>
              <a:sym typeface="Raleway"/>
            </a:endParaRPr>
          </a:p>
        </p:txBody>
      </p:sp>
      <p:sp>
        <p:nvSpPr>
          <p:cNvPr id="288" name="Google Shape;288;p27"/>
          <p:cNvSpPr txBox="1"/>
          <p:nvPr/>
        </p:nvSpPr>
        <p:spPr>
          <a:xfrm>
            <a:off x="82297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289" name="Google Shape;289;p27"/>
          <p:cNvSpPr txBox="1">
            <a:spLocks noGrp="1"/>
          </p:cNvSpPr>
          <p:nvPr>
            <p:ph type="subTitle" idx="1"/>
          </p:nvPr>
        </p:nvSpPr>
        <p:spPr>
          <a:xfrm>
            <a:off x="5141825" y="4739550"/>
            <a:ext cx="3860400" cy="2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000000"/>
                </a:solidFill>
                <a:latin typeface="Playfair Display"/>
                <a:ea typeface="Playfair Display"/>
                <a:cs typeface="Playfair Display"/>
                <a:sym typeface="Playfair Display"/>
              </a:rPr>
              <a:t>The Smart Cities Made </a:t>
            </a:r>
            <a:r>
              <a:rPr lang="en-GB" sz="1000" b="1">
                <a:solidFill>
                  <a:srgbClr val="000000"/>
                </a:solidFill>
                <a:latin typeface="Raleway"/>
                <a:ea typeface="Raleway"/>
                <a:cs typeface="Raleway"/>
                <a:sym typeface="Raleway"/>
              </a:rPr>
              <a:t>Human</a:t>
            </a:r>
            <a:r>
              <a:rPr lang="en-GB" sz="1000">
                <a:solidFill>
                  <a:srgbClr val="000000"/>
                </a:solidFill>
                <a:latin typeface="Playfair Display"/>
                <a:ea typeface="Playfair Display"/>
                <a:cs typeface="Playfair Display"/>
                <a:sym typeface="Playfair Display"/>
              </a:rPr>
              <a:t> Playbook</a:t>
            </a:r>
            <a:endParaRPr sz="1000">
              <a:solidFill>
                <a:srgbClr val="000000"/>
              </a:solidFill>
              <a:latin typeface="Playfair Display"/>
              <a:ea typeface="Playfair Display"/>
              <a:cs typeface="Playfair Display"/>
              <a:sym typeface="Playfair Display"/>
            </a:endParaRPr>
          </a:p>
        </p:txBody>
      </p:sp>
      <p:pic>
        <p:nvPicPr>
          <p:cNvPr id="290" name="Google Shape;290;p27"/>
          <p:cNvPicPr preferRelativeResize="0"/>
          <p:nvPr/>
        </p:nvPicPr>
        <p:blipFill rotWithShape="1">
          <a:blip r:embed="rId5">
            <a:alphaModFix/>
          </a:blip>
          <a:srcRect l="46657" t="27962" r="30360" b="39442"/>
          <a:stretch/>
        </p:blipFill>
        <p:spPr>
          <a:xfrm>
            <a:off x="8262175" y="817675"/>
            <a:ext cx="658526" cy="511419"/>
          </a:xfrm>
          <a:prstGeom prst="rect">
            <a:avLst/>
          </a:prstGeom>
          <a:noFill/>
          <a:ln>
            <a:noFill/>
          </a:ln>
        </p:spPr>
      </p:pic>
      <p:pic>
        <p:nvPicPr>
          <p:cNvPr id="291" name="Google Shape;291;p27"/>
          <p:cNvPicPr preferRelativeResize="0"/>
          <p:nvPr/>
        </p:nvPicPr>
        <p:blipFill>
          <a:blip r:embed="rId6">
            <a:alphaModFix/>
          </a:blip>
          <a:stretch>
            <a:fillRect/>
          </a:stretch>
        </p:blipFill>
        <p:spPr>
          <a:xfrm>
            <a:off x="8229675" y="735300"/>
            <a:ext cx="691024" cy="691024"/>
          </a:xfrm>
          <a:prstGeom prst="rect">
            <a:avLst/>
          </a:prstGeom>
          <a:noFill/>
          <a:ln>
            <a:noFill/>
          </a:ln>
        </p:spPr>
      </p:pic>
      <p:sp>
        <p:nvSpPr>
          <p:cNvPr id="292" name="Google Shape;292;p27"/>
          <p:cNvSpPr txBox="1"/>
          <p:nvPr/>
        </p:nvSpPr>
        <p:spPr>
          <a:xfrm>
            <a:off x="8607675" y="24810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293" name="Google Shape;293;p27"/>
          <p:cNvSpPr txBox="1"/>
          <p:nvPr/>
        </p:nvSpPr>
        <p:spPr>
          <a:xfrm>
            <a:off x="7096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297"/>
        <p:cNvGrpSpPr/>
        <p:nvPr/>
      </p:nvGrpSpPr>
      <p:grpSpPr>
        <a:xfrm>
          <a:off x="0" y="0"/>
          <a:ext cx="0" cy="0"/>
          <a:chOff x="0" y="0"/>
          <a:chExt cx="0" cy="0"/>
        </a:xfrm>
      </p:grpSpPr>
      <p:sp>
        <p:nvSpPr>
          <p:cNvPr id="298" name="Google Shape;298;p28"/>
          <p:cNvSpPr txBox="1">
            <a:spLocks noGrp="1"/>
          </p:cNvSpPr>
          <p:nvPr>
            <p:ph type="subTitle" idx="1"/>
          </p:nvPr>
        </p:nvSpPr>
        <p:spPr>
          <a:xfrm>
            <a:off x="3094575" y="1908375"/>
            <a:ext cx="5346600" cy="10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000000"/>
                </a:solidFill>
                <a:latin typeface="Playfair Display"/>
                <a:ea typeface="Playfair Display"/>
                <a:cs typeface="Playfair Display"/>
                <a:sym typeface="Playfair Display"/>
              </a:rPr>
              <a:t>Prioritize experience </a:t>
            </a:r>
            <a:endParaRPr sz="30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3000">
                <a:solidFill>
                  <a:srgbClr val="000000"/>
                </a:solidFill>
                <a:latin typeface="Playfair Display"/>
                <a:ea typeface="Playfair Display"/>
                <a:cs typeface="Playfair Display"/>
                <a:sym typeface="Playfair Display"/>
              </a:rPr>
              <a:t>over efficiency.</a:t>
            </a:r>
            <a:endParaRPr sz="3000">
              <a:solidFill>
                <a:srgbClr val="000000"/>
              </a:solidFill>
              <a:latin typeface="Playfair Display"/>
              <a:ea typeface="Playfair Display"/>
              <a:cs typeface="Playfair Display"/>
              <a:sym typeface="Playfair Display"/>
            </a:endParaRPr>
          </a:p>
        </p:txBody>
      </p:sp>
      <p:sp>
        <p:nvSpPr>
          <p:cNvPr id="299" name="Google Shape;299;p28"/>
          <p:cNvSpPr txBox="1">
            <a:spLocks noGrp="1"/>
          </p:cNvSpPr>
          <p:nvPr>
            <p:ph type="subTitle" idx="1"/>
          </p:nvPr>
        </p:nvSpPr>
        <p:spPr>
          <a:xfrm>
            <a:off x="3094575" y="2984200"/>
            <a:ext cx="5346600" cy="18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latin typeface="Raleway"/>
                <a:ea typeface="Raleway"/>
                <a:cs typeface="Raleway"/>
                <a:sym typeface="Raleway"/>
              </a:rPr>
              <a:t>Designing a smart city is about more than infrastructure - investing in dark fibre to enable connectivity and data analysis is meaningless if improving the citizen experience is not at the center of technology. This also requires calibration what and how we measure success. Take a glass of clean, city water: In the past we would measure how much and how efficiently it was produced. In the future we must also evaluate how well we quenched a citizen’s thirst. </a:t>
            </a:r>
            <a:endParaRPr sz="1400">
              <a:solidFill>
                <a:schemeClr val="dk1"/>
              </a:solidFill>
              <a:latin typeface="Raleway"/>
              <a:ea typeface="Raleway"/>
              <a:cs typeface="Raleway"/>
              <a:sym typeface="Raleway"/>
            </a:endParaRPr>
          </a:p>
        </p:txBody>
      </p:sp>
      <p:cxnSp>
        <p:nvCxnSpPr>
          <p:cNvPr id="300" name="Google Shape;300;p28"/>
          <p:cNvCxnSpPr/>
          <p:nvPr/>
        </p:nvCxnSpPr>
        <p:spPr>
          <a:xfrm>
            <a:off x="1960475" y="1756850"/>
            <a:ext cx="6919500" cy="0"/>
          </a:xfrm>
          <a:prstGeom prst="straightConnector1">
            <a:avLst/>
          </a:prstGeom>
          <a:noFill/>
          <a:ln w="19050" cap="flat" cmpd="sng">
            <a:solidFill>
              <a:schemeClr val="dk2"/>
            </a:solidFill>
            <a:prstDash val="solid"/>
            <a:round/>
            <a:headEnd type="none" w="med" len="med"/>
            <a:tailEnd type="none" w="med" len="med"/>
          </a:ln>
        </p:spPr>
      </p:cxnSp>
      <p:sp>
        <p:nvSpPr>
          <p:cNvPr id="301" name="Google Shape;301;p28"/>
          <p:cNvSpPr txBox="1"/>
          <p:nvPr/>
        </p:nvSpPr>
        <p:spPr>
          <a:xfrm>
            <a:off x="6718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302" name="Google Shape;302;p28"/>
          <p:cNvSpPr txBox="1"/>
          <p:nvPr/>
        </p:nvSpPr>
        <p:spPr>
          <a:xfrm>
            <a:off x="7095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303" name="Google Shape;303;p28"/>
          <p:cNvSpPr txBox="1"/>
          <p:nvPr/>
        </p:nvSpPr>
        <p:spPr>
          <a:xfrm>
            <a:off x="8229675" y="248100"/>
            <a:ext cx="272400" cy="281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aleway"/>
                <a:ea typeface="Raleway"/>
                <a:cs typeface="Raleway"/>
                <a:sym typeface="Raleway"/>
              </a:rPr>
              <a:t>5</a:t>
            </a:r>
            <a:endParaRPr sz="1200">
              <a:solidFill>
                <a:srgbClr val="FFFFFF"/>
              </a:solidFill>
              <a:latin typeface="Raleway"/>
              <a:ea typeface="Raleway"/>
              <a:cs typeface="Raleway"/>
              <a:sym typeface="Raleway"/>
            </a:endParaRPr>
          </a:p>
        </p:txBody>
      </p:sp>
      <p:sp>
        <p:nvSpPr>
          <p:cNvPr id="304" name="Google Shape;304;p28"/>
          <p:cNvSpPr txBox="1"/>
          <p:nvPr/>
        </p:nvSpPr>
        <p:spPr>
          <a:xfrm>
            <a:off x="7473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305" name="Google Shape;305;p28"/>
          <p:cNvSpPr txBox="1"/>
          <p:nvPr/>
        </p:nvSpPr>
        <p:spPr>
          <a:xfrm>
            <a:off x="7851775" y="24810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306" name="Google Shape;306;p28"/>
          <p:cNvSpPr txBox="1"/>
          <p:nvPr/>
        </p:nvSpPr>
        <p:spPr>
          <a:xfrm>
            <a:off x="86075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307" name="Google Shape;307;p28"/>
          <p:cNvSpPr txBox="1">
            <a:spLocks noGrp="1"/>
          </p:cNvSpPr>
          <p:nvPr>
            <p:ph type="subTitle" idx="1"/>
          </p:nvPr>
        </p:nvSpPr>
        <p:spPr>
          <a:xfrm>
            <a:off x="2752175"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pic>
        <p:nvPicPr>
          <p:cNvPr id="308" name="Google Shape;308;p28"/>
          <p:cNvPicPr preferRelativeResize="0"/>
          <p:nvPr/>
        </p:nvPicPr>
        <p:blipFill>
          <a:blip r:embed="rId3">
            <a:alphaModFix/>
          </a:blip>
          <a:stretch>
            <a:fillRect/>
          </a:stretch>
        </p:blipFill>
        <p:spPr>
          <a:xfrm>
            <a:off x="270700" y="248112"/>
            <a:ext cx="1508524" cy="15085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312"/>
        <p:cNvGrpSpPr/>
        <p:nvPr/>
      </p:nvGrpSpPr>
      <p:grpSpPr>
        <a:xfrm>
          <a:off x="0" y="0"/>
          <a:ext cx="0" cy="0"/>
          <a:chOff x="0" y="0"/>
          <a:chExt cx="0" cy="0"/>
        </a:xfrm>
      </p:grpSpPr>
      <p:pic>
        <p:nvPicPr>
          <p:cNvPr id="313" name="Google Shape;313;p29"/>
          <p:cNvPicPr preferRelativeResize="0"/>
          <p:nvPr/>
        </p:nvPicPr>
        <p:blipFill rotWithShape="1">
          <a:blip r:embed="rId3">
            <a:alphaModFix/>
          </a:blip>
          <a:srcRect t="8949" b="8941"/>
          <a:stretch/>
        </p:blipFill>
        <p:spPr>
          <a:xfrm>
            <a:off x="0" y="0"/>
            <a:ext cx="4698351" cy="5143501"/>
          </a:xfrm>
          <a:prstGeom prst="rect">
            <a:avLst/>
          </a:prstGeom>
          <a:noFill/>
          <a:ln>
            <a:noFill/>
          </a:ln>
        </p:spPr>
      </p:pic>
      <p:sp>
        <p:nvSpPr>
          <p:cNvPr id="314" name="Google Shape;314;p29"/>
          <p:cNvSpPr/>
          <p:nvPr/>
        </p:nvSpPr>
        <p:spPr>
          <a:xfrm>
            <a:off x="1328900" y="2029900"/>
            <a:ext cx="3212100" cy="28869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Google Shape;315;p29"/>
          <p:cNvSpPr txBox="1">
            <a:spLocks noGrp="1"/>
          </p:cNvSpPr>
          <p:nvPr>
            <p:ph type="subTitle" idx="1"/>
          </p:nvPr>
        </p:nvSpPr>
        <p:spPr>
          <a:xfrm>
            <a:off x="5036475" y="1038349"/>
            <a:ext cx="3906600" cy="3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latin typeface="Playfair Display"/>
                <a:ea typeface="Playfair Display"/>
                <a:cs typeface="Playfair Display"/>
                <a:sym typeface="Playfair Display"/>
              </a:rPr>
              <a:t>checklist</a:t>
            </a:r>
            <a:endParaRPr sz="2400">
              <a:solidFill>
                <a:srgbClr val="000000"/>
              </a:solidFill>
              <a:latin typeface="Playfair Display"/>
              <a:ea typeface="Playfair Display"/>
              <a:cs typeface="Playfair Display"/>
              <a:sym typeface="Playfair Display"/>
            </a:endParaRPr>
          </a:p>
        </p:txBody>
      </p:sp>
      <p:sp>
        <p:nvSpPr>
          <p:cNvPr id="316" name="Google Shape;316;p29"/>
          <p:cNvSpPr txBox="1">
            <a:spLocks noGrp="1"/>
          </p:cNvSpPr>
          <p:nvPr>
            <p:ph type="subTitle" idx="1"/>
          </p:nvPr>
        </p:nvSpPr>
        <p:spPr>
          <a:xfrm>
            <a:off x="4973475" y="1730775"/>
            <a:ext cx="3906600" cy="3233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Watch what they do - not what they say: </a:t>
            </a:r>
            <a:r>
              <a:rPr lang="en-GB" sz="1200">
                <a:solidFill>
                  <a:srgbClr val="000000"/>
                </a:solidFill>
                <a:latin typeface="Raleway"/>
                <a:ea typeface="Raleway"/>
                <a:cs typeface="Raleway"/>
                <a:sym typeface="Raleway"/>
              </a:rPr>
              <a:t>Observational research is a powerful and underused tool in government. Get out into the real world. Pick high traffic areas &amp; unusual locations to get richer data.</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Recalibrate what you measure: </a:t>
            </a:r>
            <a:r>
              <a:rPr lang="en-GB" sz="1200">
                <a:solidFill>
                  <a:srgbClr val="000000"/>
                </a:solidFill>
                <a:latin typeface="Raleway"/>
                <a:ea typeface="Raleway"/>
                <a:cs typeface="Raleway"/>
                <a:sym typeface="Raleway"/>
              </a:rPr>
              <a:t>Build tools to evaluate the impact of a service, not just how much was delivered (how well did we quench your thirst vs. # glasses of water produced)</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Embrace Empathy as a starting point:</a:t>
            </a:r>
            <a:r>
              <a:rPr lang="en-GB" sz="1200">
                <a:solidFill>
                  <a:srgbClr val="000000"/>
                </a:solidFill>
                <a:latin typeface="Raleway"/>
                <a:ea typeface="Raleway"/>
                <a:cs typeface="Raleway"/>
                <a:sym typeface="Raleway"/>
              </a:rPr>
              <a:t> It is the ability to understand the problems and realities of others. Whenever possible involve users in your work directly.</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Go beyond market segmentation: </a:t>
            </a:r>
            <a:r>
              <a:rPr lang="en-GB" sz="1200">
                <a:solidFill>
                  <a:srgbClr val="000000"/>
                </a:solidFill>
                <a:latin typeface="Raleway"/>
                <a:ea typeface="Raleway"/>
                <a:cs typeface="Raleway"/>
                <a:sym typeface="Raleway"/>
              </a:rPr>
              <a:t>Citizens fit in more than one box. Evolve and grow your data with them.</a:t>
            </a:r>
            <a:endParaRPr sz="1200">
              <a:solidFill>
                <a:srgbClr val="000000"/>
              </a:solidFill>
              <a:latin typeface="Raleway"/>
              <a:ea typeface="Raleway"/>
              <a:cs typeface="Raleway"/>
              <a:sym typeface="Raleway"/>
            </a:endParaRPr>
          </a:p>
        </p:txBody>
      </p:sp>
      <p:cxnSp>
        <p:nvCxnSpPr>
          <p:cNvPr id="317" name="Google Shape;317;p29"/>
          <p:cNvCxnSpPr/>
          <p:nvPr/>
        </p:nvCxnSpPr>
        <p:spPr>
          <a:xfrm rot="10800000" flipH="1">
            <a:off x="4973475" y="1633863"/>
            <a:ext cx="3969600" cy="17400"/>
          </a:xfrm>
          <a:prstGeom prst="straightConnector1">
            <a:avLst/>
          </a:prstGeom>
          <a:noFill/>
          <a:ln w="19050" cap="flat" cmpd="sng">
            <a:solidFill>
              <a:schemeClr val="dk2"/>
            </a:solidFill>
            <a:prstDash val="solid"/>
            <a:round/>
            <a:headEnd type="none" w="med" len="med"/>
            <a:tailEnd type="none" w="med" len="med"/>
          </a:ln>
        </p:spPr>
      </p:cxnSp>
      <p:sp>
        <p:nvSpPr>
          <p:cNvPr id="318" name="Google Shape;318;p29"/>
          <p:cNvSpPr txBox="1"/>
          <p:nvPr/>
        </p:nvSpPr>
        <p:spPr>
          <a:xfrm>
            <a:off x="67811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319" name="Google Shape;319;p29"/>
          <p:cNvSpPr txBox="1"/>
          <p:nvPr/>
        </p:nvSpPr>
        <p:spPr>
          <a:xfrm>
            <a:off x="7159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320" name="Google Shape;320;p29"/>
          <p:cNvSpPr txBox="1"/>
          <p:nvPr/>
        </p:nvSpPr>
        <p:spPr>
          <a:xfrm>
            <a:off x="7536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321" name="Google Shape;321;p29"/>
          <p:cNvSpPr txBox="1"/>
          <p:nvPr/>
        </p:nvSpPr>
        <p:spPr>
          <a:xfrm>
            <a:off x="7914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322" name="Google Shape;322;p29"/>
          <p:cNvSpPr txBox="1"/>
          <p:nvPr/>
        </p:nvSpPr>
        <p:spPr>
          <a:xfrm>
            <a:off x="8292775" y="248350"/>
            <a:ext cx="272400" cy="281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aleway"/>
                <a:ea typeface="Raleway"/>
                <a:cs typeface="Raleway"/>
                <a:sym typeface="Raleway"/>
              </a:rPr>
              <a:t>5</a:t>
            </a:r>
            <a:endParaRPr sz="1200">
              <a:solidFill>
                <a:schemeClr val="lt1"/>
              </a:solidFill>
              <a:latin typeface="Raleway"/>
              <a:ea typeface="Raleway"/>
              <a:cs typeface="Raleway"/>
              <a:sym typeface="Raleway"/>
            </a:endParaRPr>
          </a:p>
        </p:txBody>
      </p:sp>
      <p:sp>
        <p:nvSpPr>
          <p:cNvPr id="323" name="Google Shape;323;p29"/>
          <p:cNvSpPr txBox="1"/>
          <p:nvPr/>
        </p:nvSpPr>
        <p:spPr>
          <a:xfrm>
            <a:off x="86706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324" name="Google Shape;324;p29"/>
          <p:cNvSpPr txBox="1"/>
          <p:nvPr/>
        </p:nvSpPr>
        <p:spPr>
          <a:xfrm>
            <a:off x="1519550" y="2142325"/>
            <a:ext cx="2883900" cy="2452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b="1">
                <a:solidFill>
                  <a:srgbClr val="FFFFFF"/>
                </a:solidFill>
                <a:latin typeface="Raleway"/>
                <a:ea typeface="Raleway"/>
                <a:cs typeface="Raleway"/>
                <a:sym typeface="Raleway"/>
              </a:rPr>
              <a:t>Our Experiment:</a:t>
            </a:r>
            <a:r>
              <a:rPr lang="en-GB" sz="1200">
                <a:solidFill>
                  <a:srgbClr val="FFFFFF"/>
                </a:solidFill>
                <a:latin typeface="Raleway"/>
                <a:ea typeface="Raleway"/>
                <a:cs typeface="Raleway"/>
                <a:sym typeface="Raleway"/>
              </a:rPr>
              <a:t> Infrastructure should change and evolve with emerging technology. Calgary has one of the largest indoor pedway systems in the world. </a:t>
            </a:r>
            <a:r>
              <a:rPr lang="en-GB" sz="1200" b="1">
                <a:solidFill>
                  <a:srgbClr val="FFFFFF"/>
                </a:solidFill>
                <a:latin typeface="Raleway"/>
                <a:ea typeface="Raleway"/>
                <a:cs typeface="Raleway"/>
                <a:sym typeface="Raleway"/>
              </a:rPr>
              <a:t>We partnered with university innovation students and challenged them to re-imagine how this iconic infrastructure could evolve.</a:t>
            </a:r>
            <a:r>
              <a:rPr lang="en-GB" sz="1200">
                <a:solidFill>
                  <a:srgbClr val="FFFFFF"/>
                </a:solidFill>
                <a:latin typeface="Raleway"/>
                <a:ea typeface="Raleway"/>
                <a:cs typeface="Raleway"/>
                <a:sym typeface="Raleway"/>
              </a:rPr>
              <a:t> Their ideas have system wide implications but always zoomed in to the experience of a person. The big lesson: bridges should do more than connect places - they should link, amplify and empower people.</a:t>
            </a:r>
            <a:endParaRPr sz="1200" b="1">
              <a:solidFill>
                <a:srgbClr val="FFFFFF"/>
              </a:solidFill>
              <a:latin typeface="Raleway"/>
              <a:ea typeface="Raleway"/>
              <a:cs typeface="Raleway"/>
              <a:sym typeface="Raleway"/>
            </a:endParaRPr>
          </a:p>
        </p:txBody>
      </p:sp>
      <p:sp>
        <p:nvSpPr>
          <p:cNvPr id="325" name="Google Shape;325;p29"/>
          <p:cNvSpPr txBox="1">
            <a:spLocks noGrp="1"/>
          </p:cNvSpPr>
          <p:nvPr>
            <p:ph type="subTitle" idx="1"/>
          </p:nvPr>
        </p:nvSpPr>
        <p:spPr>
          <a:xfrm>
            <a:off x="5141825" y="4728350"/>
            <a:ext cx="3860400" cy="2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000000"/>
                </a:solidFill>
                <a:latin typeface="Playfair Display"/>
                <a:ea typeface="Playfair Display"/>
                <a:cs typeface="Playfair Display"/>
                <a:sym typeface="Playfair Display"/>
              </a:rPr>
              <a:t>The Smart Cities Made </a:t>
            </a:r>
            <a:r>
              <a:rPr lang="en-GB" sz="1000" b="1">
                <a:solidFill>
                  <a:srgbClr val="000000"/>
                </a:solidFill>
                <a:latin typeface="Raleway"/>
                <a:ea typeface="Raleway"/>
                <a:cs typeface="Raleway"/>
                <a:sym typeface="Raleway"/>
              </a:rPr>
              <a:t>Human</a:t>
            </a:r>
            <a:r>
              <a:rPr lang="en-GB" sz="1000">
                <a:solidFill>
                  <a:srgbClr val="000000"/>
                </a:solidFill>
                <a:latin typeface="Playfair Display"/>
                <a:ea typeface="Playfair Display"/>
                <a:cs typeface="Playfair Display"/>
                <a:sym typeface="Playfair Display"/>
              </a:rPr>
              <a:t> Playbook</a:t>
            </a:r>
            <a:endParaRPr sz="1000">
              <a:solidFill>
                <a:srgbClr val="000000"/>
              </a:solidFill>
              <a:latin typeface="Playfair Display"/>
              <a:ea typeface="Playfair Display"/>
              <a:cs typeface="Playfair Display"/>
              <a:sym typeface="Playfair Display"/>
            </a:endParaRPr>
          </a:p>
        </p:txBody>
      </p:sp>
      <p:pic>
        <p:nvPicPr>
          <p:cNvPr id="326" name="Google Shape;326;p29"/>
          <p:cNvPicPr preferRelativeResize="0"/>
          <p:nvPr/>
        </p:nvPicPr>
        <p:blipFill>
          <a:blip r:embed="rId4">
            <a:alphaModFix/>
          </a:blip>
          <a:stretch>
            <a:fillRect/>
          </a:stretch>
        </p:blipFill>
        <p:spPr>
          <a:xfrm>
            <a:off x="8250025" y="735296"/>
            <a:ext cx="693049" cy="693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330"/>
        <p:cNvGrpSpPr/>
        <p:nvPr/>
      </p:nvGrpSpPr>
      <p:grpSpPr>
        <a:xfrm>
          <a:off x="0" y="0"/>
          <a:ext cx="0" cy="0"/>
          <a:chOff x="0" y="0"/>
          <a:chExt cx="0" cy="0"/>
        </a:xfrm>
      </p:grpSpPr>
      <p:sp>
        <p:nvSpPr>
          <p:cNvPr id="331" name="Google Shape;331;p30"/>
          <p:cNvSpPr txBox="1">
            <a:spLocks noGrp="1"/>
          </p:cNvSpPr>
          <p:nvPr>
            <p:ph type="subTitle" idx="1"/>
          </p:nvPr>
        </p:nvSpPr>
        <p:spPr>
          <a:xfrm>
            <a:off x="3094575" y="1908375"/>
            <a:ext cx="5724600" cy="10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solidFill>
                  <a:srgbClr val="000000"/>
                </a:solidFill>
                <a:latin typeface="Playfair Display"/>
                <a:ea typeface="Playfair Display"/>
                <a:cs typeface="Playfair Display"/>
                <a:sym typeface="Playfair Display"/>
              </a:rPr>
              <a:t>Grow communities, networks </a:t>
            </a:r>
            <a:endParaRPr sz="30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GB" sz="3000">
                <a:solidFill>
                  <a:srgbClr val="000000"/>
                </a:solidFill>
                <a:latin typeface="Playfair Display"/>
                <a:ea typeface="Playfair Display"/>
                <a:cs typeface="Playfair Display"/>
                <a:sym typeface="Playfair Display"/>
              </a:rPr>
              <a:t>&amp; relationships as part of the learning journey.</a:t>
            </a:r>
            <a:endParaRPr sz="3000">
              <a:solidFill>
                <a:srgbClr val="000000"/>
              </a:solidFill>
              <a:latin typeface="Playfair Display"/>
              <a:ea typeface="Playfair Display"/>
              <a:cs typeface="Playfair Display"/>
              <a:sym typeface="Playfair Display"/>
            </a:endParaRPr>
          </a:p>
        </p:txBody>
      </p:sp>
      <p:cxnSp>
        <p:nvCxnSpPr>
          <p:cNvPr id="332" name="Google Shape;332;p30"/>
          <p:cNvCxnSpPr/>
          <p:nvPr/>
        </p:nvCxnSpPr>
        <p:spPr>
          <a:xfrm>
            <a:off x="1960475" y="1756850"/>
            <a:ext cx="6919500" cy="0"/>
          </a:xfrm>
          <a:prstGeom prst="straightConnector1">
            <a:avLst/>
          </a:prstGeom>
          <a:noFill/>
          <a:ln w="19050" cap="flat" cmpd="sng">
            <a:solidFill>
              <a:schemeClr val="dk2"/>
            </a:solidFill>
            <a:prstDash val="solid"/>
            <a:round/>
            <a:headEnd type="none" w="med" len="med"/>
            <a:tailEnd type="none" w="med" len="med"/>
          </a:ln>
        </p:spPr>
      </p:cxnSp>
      <p:sp>
        <p:nvSpPr>
          <p:cNvPr id="333" name="Google Shape;333;p30"/>
          <p:cNvSpPr txBox="1"/>
          <p:nvPr/>
        </p:nvSpPr>
        <p:spPr>
          <a:xfrm>
            <a:off x="6718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334" name="Google Shape;334;p30"/>
          <p:cNvSpPr txBox="1"/>
          <p:nvPr/>
        </p:nvSpPr>
        <p:spPr>
          <a:xfrm>
            <a:off x="7095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335" name="Google Shape;335;p30"/>
          <p:cNvSpPr txBox="1"/>
          <p:nvPr/>
        </p:nvSpPr>
        <p:spPr>
          <a:xfrm>
            <a:off x="7473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336" name="Google Shape;336;p30"/>
          <p:cNvSpPr txBox="1"/>
          <p:nvPr/>
        </p:nvSpPr>
        <p:spPr>
          <a:xfrm>
            <a:off x="7851775" y="24810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337" name="Google Shape;337;p30"/>
          <p:cNvSpPr txBox="1"/>
          <p:nvPr/>
        </p:nvSpPr>
        <p:spPr>
          <a:xfrm>
            <a:off x="82296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338" name="Google Shape;338;p30"/>
          <p:cNvSpPr txBox="1"/>
          <p:nvPr/>
        </p:nvSpPr>
        <p:spPr>
          <a:xfrm>
            <a:off x="8607575" y="248350"/>
            <a:ext cx="272400" cy="2814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Raleway"/>
                <a:ea typeface="Raleway"/>
                <a:cs typeface="Raleway"/>
                <a:sym typeface="Raleway"/>
              </a:rPr>
              <a:t>6</a:t>
            </a:r>
            <a:endParaRPr sz="1200">
              <a:solidFill>
                <a:schemeClr val="lt1"/>
              </a:solidFill>
              <a:latin typeface="Raleway"/>
              <a:ea typeface="Raleway"/>
              <a:cs typeface="Raleway"/>
              <a:sym typeface="Raleway"/>
            </a:endParaRPr>
          </a:p>
        </p:txBody>
      </p:sp>
      <p:sp>
        <p:nvSpPr>
          <p:cNvPr id="339" name="Google Shape;339;p30"/>
          <p:cNvSpPr txBox="1">
            <a:spLocks noGrp="1"/>
          </p:cNvSpPr>
          <p:nvPr>
            <p:ph type="subTitle" idx="1"/>
          </p:nvPr>
        </p:nvSpPr>
        <p:spPr>
          <a:xfrm>
            <a:off x="2752175"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pic>
        <p:nvPicPr>
          <p:cNvPr id="340" name="Google Shape;340;p30"/>
          <p:cNvPicPr preferRelativeResize="0"/>
          <p:nvPr/>
        </p:nvPicPr>
        <p:blipFill>
          <a:blip r:embed="rId3">
            <a:alphaModFix/>
          </a:blip>
          <a:stretch>
            <a:fillRect/>
          </a:stretch>
        </p:blipFill>
        <p:spPr>
          <a:xfrm>
            <a:off x="270700" y="248100"/>
            <a:ext cx="1508524" cy="1508524"/>
          </a:xfrm>
          <a:prstGeom prst="rect">
            <a:avLst/>
          </a:prstGeom>
          <a:noFill/>
          <a:ln>
            <a:noFill/>
          </a:ln>
        </p:spPr>
      </p:pic>
      <p:sp>
        <p:nvSpPr>
          <p:cNvPr id="341" name="Google Shape;341;p30"/>
          <p:cNvSpPr txBox="1">
            <a:spLocks noGrp="1"/>
          </p:cNvSpPr>
          <p:nvPr>
            <p:ph type="subTitle" idx="1"/>
          </p:nvPr>
        </p:nvSpPr>
        <p:spPr>
          <a:xfrm>
            <a:off x="3094575" y="3387600"/>
            <a:ext cx="5899800" cy="18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latin typeface="Raleway"/>
                <a:ea typeface="Raleway"/>
                <a:cs typeface="Raleway"/>
                <a:sym typeface="Raleway"/>
              </a:rPr>
              <a:t>Cultivate relationships with economic development partners, learning institutions, private industry and small startups. Use partnerships to unlock new avenues for co-funding, access to testing facilities and resources for learning. By bringing the community along the learning journey from the outset you will design a common vision for a smart city that needs all partners to be successful. </a:t>
            </a:r>
            <a:endParaRPr sz="1400">
              <a:solidFill>
                <a:srgbClr val="000000"/>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345"/>
        <p:cNvGrpSpPr/>
        <p:nvPr/>
      </p:nvGrpSpPr>
      <p:grpSpPr>
        <a:xfrm>
          <a:off x="0" y="0"/>
          <a:ext cx="0" cy="0"/>
          <a:chOff x="0" y="0"/>
          <a:chExt cx="0" cy="0"/>
        </a:xfrm>
      </p:grpSpPr>
      <p:pic>
        <p:nvPicPr>
          <p:cNvPr id="346" name="Google Shape;346;p31"/>
          <p:cNvPicPr preferRelativeResize="0"/>
          <p:nvPr/>
        </p:nvPicPr>
        <p:blipFill>
          <a:blip r:embed="rId3">
            <a:alphaModFix/>
          </a:blip>
          <a:stretch>
            <a:fillRect/>
          </a:stretch>
        </p:blipFill>
        <p:spPr>
          <a:xfrm>
            <a:off x="8229675" y="735298"/>
            <a:ext cx="693049" cy="693050"/>
          </a:xfrm>
          <a:prstGeom prst="rect">
            <a:avLst/>
          </a:prstGeom>
          <a:noFill/>
          <a:ln>
            <a:noFill/>
          </a:ln>
        </p:spPr>
      </p:pic>
      <p:sp>
        <p:nvSpPr>
          <p:cNvPr id="347" name="Google Shape;347;p31"/>
          <p:cNvSpPr/>
          <p:nvPr/>
        </p:nvSpPr>
        <p:spPr>
          <a:xfrm>
            <a:off x="8229675" y="735300"/>
            <a:ext cx="693000" cy="6930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48" name="Google Shape;348;p31"/>
          <p:cNvPicPr preferRelativeResize="0"/>
          <p:nvPr/>
        </p:nvPicPr>
        <p:blipFill rotWithShape="1">
          <a:blip r:embed="rId4">
            <a:alphaModFix/>
          </a:blip>
          <a:srcRect t="10402" b="7495"/>
          <a:stretch/>
        </p:blipFill>
        <p:spPr>
          <a:xfrm>
            <a:off x="0" y="0"/>
            <a:ext cx="4698350" cy="5143501"/>
          </a:xfrm>
          <a:prstGeom prst="rect">
            <a:avLst/>
          </a:prstGeom>
          <a:noFill/>
          <a:ln>
            <a:noFill/>
          </a:ln>
        </p:spPr>
      </p:pic>
      <p:grpSp>
        <p:nvGrpSpPr>
          <p:cNvPr id="349" name="Google Shape;349;p31"/>
          <p:cNvGrpSpPr/>
          <p:nvPr/>
        </p:nvGrpSpPr>
        <p:grpSpPr>
          <a:xfrm>
            <a:off x="1362563" y="2121375"/>
            <a:ext cx="3212100" cy="2791800"/>
            <a:chOff x="3722463" y="443675"/>
            <a:chExt cx="3212100" cy="2791800"/>
          </a:xfrm>
        </p:grpSpPr>
        <p:sp>
          <p:nvSpPr>
            <p:cNvPr id="350" name="Google Shape;350;p31"/>
            <p:cNvSpPr/>
            <p:nvPr/>
          </p:nvSpPr>
          <p:spPr>
            <a:xfrm>
              <a:off x="3722463" y="443675"/>
              <a:ext cx="3212100" cy="27918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Google Shape;351;p31"/>
            <p:cNvSpPr txBox="1"/>
            <p:nvPr/>
          </p:nvSpPr>
          <p:spPr>
            <a:xfrm>
              <a:off x="3965238" y="613475"/>
              <a:ext cx="2883900" cy="2452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GB" b="1">
                  <a:solidFill>
                    <a:srgbClr val="FFFFFF"/>
                  </a:solidFill>
                  <a:latin typeface="Raleway"/>
                  <a:ea typeface="Raleway"/>
                  <a:cs typeface="Raleway"/>
                  <a:sym typeface="Raleway"/>
                </a:rPr>
                <a:t>Our Experiment:</a:t>
              </a:r>
              <a:r>
                <a:rPr lang="en-GB" sz="1200">
                  <a:solidFill>
                    <a:srgbClr val="FFFFFF"/>
                  </a:solidFill>
                  <a:latin typeface="Raleway"/>
                  <a:ea typeface="Raleway"/>
                  <a:cs typeface="Raleway"/>
                  <a:sym typeface="Raleway"/>
                </a:rPr>
                <a:t> Blockchain technology is something the government knows it should look at, but it’s no expert in the space.  By engaging 17 leaders in Calgary’s blockchain community for a coffee chat, </a:t>
              </a:r>
              <a:r>
                <a:rPr lang="en-GB" sz="1200" b="1">
                  <a:solidFill>
                    <a:srgbClr val="FFFFFF"/>
                  </a:solidFill>
                  <a:latin typeface="Raleway"/>
                  <a:ea typeface="Raleway"/>
                  <a:cs typeface="Raleway"/>
                  <a:sym typeface="Raleway"/>
                </a:rPr>
                <a:t>we learned that government cannot sit on the sidelines and wait to see what happens. </a:t>
              </a:r>
              <a:r>
                <a:rPr lang="en-GB" sz="1200">
                  <a:solidFill>
                    <a:srgbClr val="FFFFFF"/>
                  </a:solidFill>
                  <a:latin typeface="Raleway"/>
                  <a:ea typeface="Raleway"/>
                  <a:cs typeface="Raleway"/>
                  <a:sym typeface="Raleway"/>
                </a:rPr>
                <a:t> The community is moving quickly in the space and expects leadership from government.  In partnerships, there are opportunities.</a:t>
              </a:r>
              <a:endParaRPr b="1">
                <a:solidFill>
                  <a:srgbClr val="999999"/>
                </a:solidFill>
                <a:latin typeface="Raleway"/>
                <a:ea typeface="Raleway"/>
                <a:cs typeface="Raleway"/>
                <a:sym typeface="Raleway"/>
              </a:endParaRPr>
            </a:p>
          </p:txBody>
        </p:sp>
      </p:grpSp>
      <p:sp>
        <p:nvSpPr>
          <p:cNvPr id="352" name="Google Shape;352;p31"/>
          <p:cNvSpPr txBox="1">
            <a:spLocks noGrp="1"/>
          </p:cNvSpPr>
          <p:nvPr>
            <p:ph type="subTitle" idx="1"/>
          </p:nvPr>
        </p:nvSpPr>
        <p:spPr>
          <a:xfrm>
            <a:off x="5036475" y="1038350"/>
            <a:ext cx="3129000" cy="3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latin typeface="Playfair Display"/>
                <a:ea typeface="Playfair Display"/>
                <a:cs typeface="Playfair Display"/>
                <a:sym typeface="Playfair Display"/>
              </a:rPr>
              <a:t>checklist</a:t>
            </a:r>
            <a:endParaRPr sz="2400">
              <a:solidFill>
                <a:srgbClr val="000000"/>
              </a:solidFill>
              <a:latin typeface="Playfair Display"/>
              <a:ea typeface="Playfair Display"/>
              <a:cs typeface="Playfair Display"/>
              <a:sym typeface="Playfair Display"/>
            </a:endParaRPr>
          </a:p>
        </p:txBody>
      </p:sp>
      <p:sp>
        <p:nvSpPr>
          <p:cNvPr id="353" name="Google Shape;353;p31"/>
          <p:cNvSpPr txBox="1">
            <a:spLocks noGrp="1"/>
          </p:cNvSpPr>
          <p:nvPr>
            <p:ph type="subTitle" idx="1"/>
          </p:nvPr>
        </p:nvSpPr>
        <p:spPr>
          <a:xfrm>
            <a:off x="4973475" y="1730775"/>
            <a:ext cx="3906600" cy="3233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Relationships are learning opportunities: </a:t>
            </a:r>
            <a:r>
              <a:rPr lang="en-GB" sz="1200">
                <a:solidFill>
                  <a:srgbClr val="000000"/>
                </a:solidFill>
                <a:latin typeface="Raleway"/>
                <a:ea typeface="Raleway"/>
                <a:cs typeface="Raleway"/>
                <a:sym typeface="Raleway"/>
              </a:rPr>
              <a:t>Governments cannot operate in a bubble and they cannot be everywhere at every moment.  Connecting with our partners grows our understanding of our community, our citizens.</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Be open to co-resourcing: </a:t>
            </a:r>
            <a:r>
              <a:rPr lang="en-GB" sz="1200">
                <a:solidFill>
                  <a:srgbClr val="000000"/>
                </a:solidFill>
                <a:latin typeface="Raleway"/>
                <a:ea typeface="Raleway"/>
                <a:cs typeface="Raleway"/>
                <a:sym typeface="Raleway"/>
              </a:rPr>
              <a:t>Sharing resources to test pilots can be a powerful way to learn.  This might mean offering government assets as testing grounds or working hand in hand with academics to dig into an unknown topic.</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chemeClr val="dk1"/>
                </a:solidFill>
                <a:latin typeface="Raleway"/>
                <a:ea typeface="Raleway"/>
                <a:cs typeface="Raleway"/>
                <a:sym typeface="Raleway"/>
              </a:rPr>
              <a:t>Make transparency your de-facto principle: </a:t>
            </a:r>
            <a:r>
              <a:rPr lang="en-GB" sz="1200">
                <a:solidFill>
                  <a:srgbClr val="000000"/>
                </a:solidFill>
                <a:latin typeface="Raleway"/>
                <a:ea typeface="Raleway"/>
                <a:cs typeface="Raleway"/>
                <a:sym typeface="Raleway"/>
              </a:rPr>
              <a:t>Opening our data and our systems to entrepreneurs and industry means more minds and more creative solutions to our most pressing challenges.  </a:t>
            </a:r>
            <a:endParaRPr sz="1200">
              <a:solidFill>
                <a:srgbClr val="000000"/>
              </a:solidFill>
              <a:latin typeface="Raleway"/>
              <a:ea typeface="Raleway"/>
              <a:cs typeface="Raleway"/>
              <a:sym typeface="Raleway"/>
            </a:endParaRPr>
          </a:p>
        </p:txBody>
      </p:sp>
      <p:cxnSp>
        <p:nvCxnSpPr>
          <p:cNvPr id="354" name="Google Shape;354;p31"/>
          <p:cNvCxnSpPr/>
          <p:nvPr/>
        </p:nvCxnSpPr>
        <p:spPr>
          <a:xfrm rot="10800000" flipH="1">
            <a:off x="4973475" y="1633863"/>
            <a:ext cx="3969600" cy="17400"/>
          </a:xfrm>
          <a:prstGeom prst="straightConnector1">
            <a:avLst/>
          </a:prstGeom>
          <a:noFill/>
          <a:ln w="19050" cap="flat" cmpd="sng">
            <a:solidFill>
              <a:schemeClr val="dk2"/>
            </a:solidFill>
            <a:prstDash val="solid"/>
            <a:round/>
            <a:headEnd type="none" w="med" len="med"/>
            <a:tailEnd type="none" w="med" len="med"/>
          </a:ln>
        </p:spPr>
      </p:cxnSp>
      <p:sp>
        <p:nvSpPr>
          <p:cNvPr id="355" name="Google Shape;355;p31"/>
          <p:cNvSpPr txBox="1"/>
          <p:nvPr/>
        </p:nvSpPr>
        <p:spPr>
          <a:xfrm>
            <a:off x="67811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356" name="Google Shape;356;p31"/>
          <p:cNvSpPr txBox="1"/>
          <p:nvPr/>
        </p:nvSpPr>
        <p:spPr>
          <a:xfrm>
            <a:off x="7536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357" name="Google Shape;357;p31"/>
          <p:cNvSpPr txBox="1"/>
          <p:nvPr/>
        </p:nvSpPr>
        <p:spPr>
          <a:xfrm>
            <a:off x="7914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358" name="Google Shape;358;p31"/>
          <p:cNvSpPr txBox="1"/>
          <p:nvPr/>
        </p:nvSpPr>
        <p:spPr>
          <a:xfrm>
            <a:off x="82927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359" name="Google Shape;359;p31"/>
          <p:cNvSpPr txBox="1">
            <a:spLocks noGrp="1"/>
          </p:cNvSpPr>
          <p:nvPr>
            <p:ph type="subTitle" idx="1"/>
          </p:nvPr>
        </p:nvSpPr>
        <p:spPr>
          <a:xfrm>
            <a:off x="5141825" y="4728350"/>
            <a:ext cx="3860400" cy="2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000000"/>
                </a:solidFill>
                <a:latin typeface="Playfair Display"/>
                <a:ea typeface="Playfair Display"/>
                <a:cs typeface="Playfair Display"/>
                <a:sym typeface="Playfair Display"/>
              </a:rPr>
              <a:t>The Smart Cities Made </a:t>
            </a:r>
            <a:r>
              <a:rPr lang="en-GB" sz="1000" b="1">
                <a:solidFill>
                  <a:srgbClr val="000000"/>
                </a:solidFill>
                <a:latin typeface="Raleway"/>
                <a:ea typeface="Raleway"/>
                <a:cs typeface="Raleway"/>
                <a:sym typeface="Raleway"/>
              </a:rPr>
              <a:t>Human</a:t>
            </a:r>
            <a:r>
              <a:rPr lang="en-GB" sz="1000">
                <a:solidFill>
                  <a:srgbClr val="000000"/>
                </a:solidFill>
                <a:latin typeface="Playfair Display"/>
                <a:ea typeface="Playfair Display"/>
                <a:cs typeface="Playfair Display"/>
                <a:sym typeface="Playfair Display"/>
              </a:rPr>
              <a:t> Playbook</a:t>
            </a:r>
            <a:endParaRPr sz="1000">
              <a:solidFill>
                <a:srgbClr val="000000"/>
              </a:solidFill>
              <a:latin typeface="Playfair Display"/>
              <a:ea typeface="Playfair Display"/>
              <a:cs typeface="Playfair Display"/>
              <a:sym typeface="Playfair Display"/>
            </a:endParaRPr>
          </a:p>
        </p:txBody>
      </p:sp>
      <p:pic>
        <p:nvPicPr>
          <p:cNvPr id="360" name="Google Shape;360;p31"/>
          <p:cNvPicPr preferRelativeResize="0"/>
          <p:nvPr/>
        </p:nvPicPr>
        <p:blipFill rotWithShape="1">
          <a:blip r:embed="rId5">
            <a:alphaModFix/>
          </a:blip>
          <a:srcRect l="46657" t="27962" r="30360" b="39442"/>
          <a:stretch/>
        </p:blipFill>
        <p:spPr>
          <a:xfrm>
            <a:off x="8262175" y="817675"/>
            <a:ext cx="658526" cy="511419"/>
          </a:xfrm>
          <a:prstGeom prst="rect">
            <a:avLst/>
          </a:prstGeom>
          <a:noFill/>
          <a:ln>
            <a:noFill/>
          </a:ln>
        </p:spPr>
      </p:pic>
      <p:pic>
        <p:nvPicPr>
          <p:cNvPr id="361" name="Google Shape;361;p31"/>
          <p:cNvPicPr preferRelativeResize="0"/>
          <p:nvPr/>
        </p:nvPicPr>
        <p:blipFill>
          <a:blip r:embed="rId6">
            <a:alphaModFix/>
          </a:blip>
          <a:stretch>
            <a:fillRect/>
          </a:stretch>
        </p:blipFill>
        <p:spPr>
          <a:xfrm>
            <a:off x="8229675" y="735300"/>
            <a:ext cx="691024" cy="691024"/>
          </a:xfrm>
          <a:prstGeom prst="rect">
            <a:avLst/>
          </a:prstGeom>
          <a:noFill/>
          <a:ln>
            <a:noFill/>
          </a:ln>
        </p:spPr>
      </p:pic>
      <p:sp>
        <p:nvSpPr>
          <p:cNvPr id="362" name="Google Shape;362;p31"/>
          <p:cNvSpPr txBox="1"/>
          <p:nvPr/>
        </p:nvSpPr>
        <p:spPr>
          <a:xfrm>
            <a:off x="8670675" y="248100"/>
            <a:ext cx="272400" cy="281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aleway"/>
                <a:ea typeface="Raleway"/>
                <a:cs typeface="Raleway"/>
                <a:sym typeface="Raleway"/>
              </a:rPr>
              <a:t>6</a:t>
            </a:r>
            <a:endParaRPr sz="1200">
              <a:solidFill>
                <a:srgbClr val="FFFFFF"/>
              </a:solidFill>
              <a:latin typeface="Raleway"/>
              <a:ea typeface="Raleway"/>
              <a:cs typeface="Raleway"/>
              <a:sym typeface="Raleway"/>
            </a:endParaRPr>
          </a:p>
        </p:txBody>
      </p:sp>
      <p:sp>
        <p:nvSpPr>
          <p:cNvPr id="363" name="Google Shape;363;p31"/>
          <p:cNvSpPr txBox="1"/>
          <p:nvPr/>
        </p:nvSpPr>
        <p:spPr>
          <a:xfrm>
            <a:off x="7159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subTitle" idx="1"/>
          </p:nvPr>
        </p:nvSpPr>
        <p:spPr>
          <a:xfrm>
            <a:off x="905550" y="1469350"/>
            <a:ext cx="7332900" cy="211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2400" i="1">
                <a:solidFill>
                  <a:srgbClr val="000000"/>
                </a:solidFill>
                <a:latin typeface="Playfair Display"/>
                <a:ea typeface="Playfair Display"/>
                <a:cs typeface="Playfair Display"/>
                <a:sym typeface="Playfair Display"/>
              </a:rPr>
              <a:t>“You never change things by fighting the existing reality. To change something, build a new model that makes the existing model obsolete.” </a:t>
            </a:r>
            <a:endParaRPr sz="2400" i="1">
              <a:solidFill>
                <a:srgbClr val="000000"/>
              </a:solidFill>
              <a:latin typeface="Playfair Display"/>
              <a:ea typeface="Playfair Display"/>
              <a:cs typeface="Playfair Display"/>
              <a:sym typeface="Playfair Display"/>
            </a:endParaRPr>
          </a:p>
          <a:p>
            <a:pPr marL="0" lvl="0" indent="0" rtl="0">
              <a:spcBef>
                <a:spcPts val="0"/>
              </a:spcBef>
              <a:spcAft>
                <a:spcPts val="0"/>
              </a:spcAft>
              <a:buNone/>
            </a:pPr>
            <a:endParaRPr sz="2400" i="1">
              <a:solidFill>
                <a:srgbClr val="000000"/>
              </a:solidFill>
              <a:latin typeface="Playfair Display"/>
              <a:ea typeface="Playfair Display"/>
              <a:cs typeface="Playfair Display"/>
              <a:sym typeface="Playfair Display"/>
            </a:endParaRPr>
          </a:p>
          <a:p>
            <a:pPr marL="0" lvl="0" indent="0" rtl="0">
              <a:spcBef>
                <a:spcPts val="0"/>
              </a:spcBef>
              <a:spcAft>
                <a:spcPts val="0"/>
              </a:spcAft>
              <a:buNone/>
            </a:pPr>
            <a:r>
              <a:rPr lang="en-GB" sz="1400">
                <a:solidFill>
                  <a:srgbClr val="000000"/>
                </a:solidFill>
                <a:latin typeface="Raleway"/>
                <a:ea typeface="Raleway"/>
                <a:cs typeface="Raleway"/>
                <a:sym typeface="Raleway"/>
              </a:rPr>
              <a:t>Richard Buckminster Fuller</a:t>
            </a:r>
            <a:endParaRPr sz="1400">
              <a:solidFill>
                <a:srgbClr val="000000"/>
              </a:solidFill>
              <a:latin typeface="Raleway"/>
              <a:ea typeface="Raleway"/>
              <a:cs typeface="Raleway"/>
              <a:sym typeface="Raleway"/>
            </a:endParaRPr>
          </a:p>
        </p:txBody>
      </p:sp>
      <p:pic>
        <p:nvPicPr>
          <p:cNvPr id="69" name="Google Shape;69;p14"/>
          <p:cNvPicPr preferRelativeResize="0"/>
          <p:nvPr/>
        </p:nvPicPr>
        <p:blipFill>
          <a:blip r:embed="rId3">
            <a:alphaModFix/>
          </a:blip>
          <a:stretch>
            <a:fillRect/>
          </a:stretch>
        </p:blipFill>
        <p:spPr>
          <a:xfrm>
            <a:off x="3678235" y="3702385"/>
            <a:ext cx="462929" cy="462900"/>
          </a:xfrm>
          <a:prstGeom prst="rect">
            <a:avLst/>
          </a:prstGeom>
          <a:noFill/>
          <a:ln>
            <a:noFill/>
          </a:ln>
        </p:spPr>
      </p:pic>
      <p:pic>
        <p:nvPicPr>
          <p:cNvPr id="70" name="Google Shape;70;p14"/>
          <p:cNvPicPr preferRelativeResize="0"/>
          <p:nvPr/>
        </p:nvPicPr>
        <p:blipFill>
          <a:blip r:embed="rId4">
            <a:alphaModFix/>
          </a:blip>
          <a:stretch>
            <a:fillRect/>
          </a:stretch>
        </p:blipFill>
        <p:spPr>
          <a:xfrm>
            <a:off x="4331837" y="3585540"/>
            <a:ext cx="536779" cy="536750"/>
          </a:xfrm>
          <a:prstGeom prst="rect">
            <a:avLst/>
          </a:prstGeom>
          <a:noFill/>
          <a:ln>
            <a:noFill/>
          </a:ln>
        </p:spPr>
      </p:pic>
      <p:pic>
        <p:nvPicPr>
          <p:cNvPr id="71" name="Google Shape;71;p14"/>
          <p:cNvPicPr preferRelativeResize="0"/>
          <p:nvPr/>
        </p:nvPicPr>
        <p:blipFill>
          <a:blip r:embed="rId5">
            <a:alphaModFix/>
          </a:blip>
          <a:stretch>
            <a:fillRect/>
          </a:stretch>
        </p:blipFill>
        <p:spPr>
          <a:xfrm>
            <a:off x="5002863" y="3702360"/>
            <a:ext cx="462925" cy="462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367"/>
        <p:cNvGrpSpPr/>
        <p:nvPr/>
      </p:nvGrpSpPr>
      <p:grpSpPr>
        <a:xfrm>
          <a:off x="0" y="0"/>
          <a:ext cx="0" cy="0"/>
          <a:chOff x="0" y="0"/>
          <a:chExt cx="0" cy="0"/>
        </a:xfrm>
      </p:grpSpPr>
      <p:sp>
        <p:nvSpPr>
          <p:cNvPr id="368" name="Google Shape;368;p32"/>
          <p:cNvSpPr txBox="1">
            <a:spLocks noGrp="1"/>
          </p:cNvSpPr>
          <p:nvPr>
            <p:ph type="subTitle" idx="1"/>
          </p:nvPr>
        </p:nvSpPr>
        <p:spPr>
          <a:xfrm>
            <a:off x="281950" y="903150"/>
            <a:ext cx="2496000" cy="40434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Block Coffee </a:t>
            </a:r>
            <a:r>
              <a:rPr lang="en-GB" sz="1000">
                <a:solidFill>
                  <a:srgbClr val="000000"/>
                </a:solidFill>
                <a:latin typeface="Raleway"/>
                <a:ea typeface="Raleway"/>
                <a:cs typeface="Raleway"/>
                <a:sym typeface="Raleway"/>
              </a:rPr>
              <a:t>- Exploring &amp; initiating blockchain technology conversations.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Cozy City</a:t>
            </a:r>
            <a:r>
              <a:rPr lang="en-GB" sz="1000">
                <a:solidFill>
                  <a:srgbClr val="000000"/>
                </a:solidFill>
                <a:latin typeface="Raleway"/>
                <a:ea typeface="Raleway"/>
                <a:cs typeface="Raleway"/>
                <a:sym typeface="Raleway"/>
              </a:rPr>
              <a:t> - Using technology (old and new) to transform the public realm in a winter city.</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Plus 15’s X 6</a:t>
            </a:r>
            <a:r>
              <a:rPr lang="en-GB" sz="1000">
                <a:solidFill>
                  <a:srgbClr val="000000"/>
                </a:solidFill>
                <a:latin typeface="Raleway"/>
                <a:ea typeface="Raleway"/>
                <a:cs typeface="Raleway"/>
                <a:sym typeface="Raleway"/>
              </a:rPr>
              <a:t> - University student experiments in the city owned infrastructure</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iBeacon Living Lab Skywalk</a:t>
            </a:r>
            <a:r>
              <a:rPr lang="en-GB" sz="1000">
                <a:solidFill>
                  <a:srgbClr val="000000"/>
                </a:solidFill>
                <a:latin typeface="Raleway"/>
                <a:ea typeface="Raleway"/>
                <a:cs typeface="Raleway"/>
                <a:sym typeface="Raleway"/>
              </a:rPr>
              <a:t> - Open technology platform for citizens to experiment</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BIM + FIRE + VR</a:t>
            </a:r>
            <a:r>
              <a:rPr lang="en-GB" sz="1000">
                <a:solidFill>
                  <a:srgbClr val="000000"/>
                </a:solidFill>
                <a:latin typeface="Raleway"/>
                <a:ea typeface="Raleway"/>
                <a:cs typeface="Raleway"/>
                <a:sym typeface="Raleway"/>
              </a:rPr>
              <a:t> - Providing immersive building data through virtual reality in the back of a fire truck</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Drone Fly Zone</a:t>
            </a:r>
            <a:r>
              <a:rPr lang="en-GB" sz="1000">
                <a:solidFill>
                  <a:srgbClr val="000000"/>
                </a:solidFill>
                <a:latin typeface="Raleway"/>
                <a:ea typeface="Raleway"/>
                <a:cs typeface="Raleway"/>
                <a:sym typeface="Raleway"/>
              </a:rPr>
              <a:t> - Indoor drone lab &amp; streetscape experience.</a:t>
            </a:r>
            <a:endParaRPr sz="1000" b="1">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Tiger Team</a:t>
            </a:r>
            <a:r>
              <a:rPr lang="en-GB" sz="1000">
                <a:solidFill>
                  <a:srgbClr val="000000"/>
                </a:solidFill>
                <a:latin typeface="Raleway"/>
                <a:ea typeface="Raleway"/>
                <a:cs typeface="Raleway"/>
                <a:sym typeface="Raleway"/>
              </a:rPr>
              <a:t> - Cross corporate action &amp; learning network to tackle emerging human centered design problems, smart cities technology &amp; health.</a:t>
            </a:r>
            <a:endParaRPr sz="1000">
              <a:solidFill>
                <a:srgbClr val="000000"/>
              </a:solidFill>
              <a:latin typeface="Raleway"/>
              <a:ea typeface="Raleway"/>
              <a:cs typeface="Raleway"/>
              <a:sym typeface="Raleway"/>
            </a:endParaRPr>
          </a:p>
        </p:txBody>
      </p:sp>
      <p:sp>
        <p:nvSpPr>
          <p:cNvPr id="369" name="Google Shape;369;p32"/>
          <p:cNvSpPr txBox="1">
            <a:spLocks noGrp="1"/>
          </p:cNvSpPr>
          <p:nvPr>
            <p:ph type="subTitle" idx="1"/>
          </p:nvPr>
        </p:nvSpPr>
        <p:spPr>
          <a:xfrm>
            <a:off x="281950" y="297450"/>
            <a:ext cx="2682900" cy="4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000000"/>
                </a:solidFill>
                <a:latin typeface="Raleway"/>
                <a:ea typeface="Raleway"/>
                <a:cs typeface="Raleway"/>
                <a:sym typeface="Raleway"/>
              </a:rPr>
              <a:t>List of Experiments</a:t>
            </a:r>
            <a:endParaRPr sz="1800" b="1">
              <a:solidFill>
                <a:srgbClr val="000000"/>
              </a:solidFill>
              <a:latin typeface="Raleway"/>
              <a:ea typeface="Raleway"/>
              <a:cs typeface="Raleway"/>
              <a:sym typeface="Raleway"/>
            </a:endParaRPr>
          </a:p>
        </p:txBody>
      </p:sp>
      <p:sp>
        <p:nvSpPr>
          <p:cNvPr id="370" name="Google Shape;370;p32"/>
          <p:cNvSpPr txBox="1">
            <a:spLocks noGrp="1"/>
          </p:cNvSpPr>
          <p:nvPr>
            <p:ph type="subTitle" idx="1"/>
          </p:nvPr>
        </p:nvSpPr>
        <p:spPr>
          <a:xfrm>
            <a:off x="6085325" y="903150"/>
            <a:ext cx="2496000" cy="4004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000" i="1">
                <a:solidFill>
                  <a:srgbClr val="000000"/>
                </a:solidFill>
                <a:latin typeface="Raleway"/>
                <a:ea typeface="Raleway"/>
                <a:cs typeface="Raleway"/>
                <a:sym typeface="Raleway"/>
              </a:rPr>
              <a:t>We’d like to thank the following collaborators and advisors who helped explore the dark matter behind smart cities technology - and how to make it more human. We’ve just scratched the surface. Without you it wouldn’t have been possible. </a:t>
            </a:r>
            <a:endParaRPr sz="1000" i="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0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-The City of Calgary </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-Mount Royal University </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-SAIT Drone Lab</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-City of Edmonton Winter City Team</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-Civic Tech Calgary Community</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-Vivacity</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-Calgary Fire Department</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-Livable Streets Team</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-Calgary Recreation</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-Corporate Analytics &amp; Innovation</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-University of Calgary</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-ATB Financial</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-Benevity</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-National Research Council</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b="1">
                <a:solidFill>
                  <a:srgbClr val="000000"/>
                </a:solidFill>
                <a:latin typeface="Raleway"/>
                <a:ea typeface="Raleway"/>
                <a:cs typeface="Raleway"/>
                <a:sym typeface="Raleway"/>
              </a:rPr>
              <a:t>-The Tactical Urbanism Tiger Team</a:t>
            </a: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9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900">
                <a:solidFill>
                  <a:srgbClr val="000000"/>
                </a:solidFill>
                <a:latin typeface="Raleway"/>
                <a:ea typeface="Raleway"/>
                <a:cs typeface="Raleway"/>
                <a:sym typeface="Raleway"/>
              </a:rPr>
              <a:t>More than </a:t>
            </a:r>
            <a:r>
              <a:rPr lang="en-GB" sz="900" b="1">
                <a:solidFill>
                  <a:srgbClr val="000000"/>
                </a:solidFill>
                <a:latin typeface="Raleway"/>
                <a:ea typeface="Raleway"/>
                <a:cs typeface="Raleway"/>
                <a:sym typeface="Raleway"/>
              </a:rPr>
              <a:t>300 Citizens</a:t>
            </a:r>
            <a:r>
              <a:rPr lang="en-GB" sz="900">
                <a:solidFill>
                  <a:srgbClr val="000000"/>
                </a:solidFill>
                <a:latin typeface="Raleway"/>
                <a:ea typeface="Raleway"/>
                <a:cs typeface="Raleway"/>
                <a:sym typeface="Raleway"/>
              </a:rPr>
              <a:t>, </a:t>
            </a:r>
            <a:r>
              <a:rPr lang="en-GB" sz="900" b="1">
                <a:solidFill>
                  <a:srgbClr val="000000"/>
                </a:solidFill>
                <a:latin typeface="Raleway"/>
                <a:ea typeface="Raleway"/>
                <a:cs typeface="Raleway"/>
                <a:sym typeface="Raleway"/>
              </a:rPr>
              <a:t>50 Students</a:t>
            </a:r>
            <a:r>
              <a:rPr lang="en-GB" sz="900">
                <a:solidFill>
                  <a:srgbClr val="000000"/>
                </a:solidFill>
                <a:latin typeface="Raleway"/>
                <a:ea typeface="Raleway"/>
                <a:cs typeface="Raleway"/>
                <a:sym typeface="Raleway"/>
              </a:rPr>
              <a:t>, </a:t>
            </a:r>
            <a:r>
              <a:rPr lang="en-GB" sz="900" b="1">
                <a:solidFill>
                  <a:srgbClr val="000000"/>
                </a:solidFill>
                <a:latin typeface="Raleway"/>
                <a:ea typeface="Raleway"/>
                <a:cs typeface="Raleway"/>
                <a:sym typeface="Raleway"/>
              </a:rPr>
              <a:t>100’s</a:t>
            </a:r>
            <a:r>
              <a:rPr lang="en-GB" sz="900">
                <a:solidFill>
                  <a:srgbClr val="000000"/>
                </a:solidFill>
                <a:latin typeface="Raleway"/>
                <a:ea typeface="Raleway"/>
                <a:cs typeface="Raleway"/>
                <a:sym typeface="Raleway"/>
              </a:rPr>
              <a:t> of municipal government </a:t>
            </a:r>
            <a:r>
              <a:rPr lang="en-GB" sz="900" b="1">
                <a:solidFill>
                  <a:srgbClr val="000000"/>
                </a:solidFill>
                <a:latin typeface="Raleway"/>
                <a:ea typeface="Raleway"/>
                <a:cs typeface="Raleway"/>
                <a:sym typeface="Raleway"/>
              </a:rPr>
              <a:t>staff</a:t>
            </a:r>
            <a:r>
              <a:rPr lang="en-GB" sz="900">
                <a:solidFill>
                  <a:srgbClr val="000000"/>
                </a:solidFill>
                <a:latin typeface="Raleway"/>
                <a:ea typeface="Raleway"/>
                <a:cs typeface="Raleway"/>
                <a:sym typeface="Raleway"/>
              </a:rPr>
              <a:t>, </a:t>
            </a:r>
            <a:r>
              <a:rPr lang="en-GB" sz="1200" b="1">
                <a:solidFill>
                  <a:srgbClr val="000000"/>
                </a:solidFill>
                <a:latin typeface="Raleway"/>
                <a:ea typeface="Raleway"/>
                <a:cs typeface="Raleway"/>
                <a:sym typeface="Raleway"/>
              </a:rPr>
              <a:t>And so many more...</a:t>
            </a:r>
            <a:endParaRPr sz="12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000">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000">
              <a:solidFill>
                <a:srgbClr val="000000"/>
              </a:solidFill>
              <a:latin typeface="Raleway"/>
              <a:ea typeface="Raleway"/>
              <a:cs typeface="Raleway"/>
              <a:sym typeface="Raleway"/>
            </a:endParaRPr>
          </a:p>
          <a:p>
            <a:pPr marL="0" lvl="0" indent="0" algn="l" rtl="0">
              <a:lnSpc>
                <a:spcPct val="100000"/>
              </a:lnSpc>
              <a:spcBef>
                <a:spcPts val="0"/>
              </a:spcBef>
              <a:spcAft>
                <a:spcPts val="0"/>
              </a:spcAft>
              <a:buNone/>
            </a:pPr>
            <a:endParaRPr sz="1000">
              <a:solidFill>
                <a:srgbClr val="000000"/>
              </a:solidFill>
              <a:latin typeface="Raleway"/>
              <a:ea typeface="Raleway"/>
              <a:cs typeface="Raleway"/>
              <a:sym typeface="Raleway"/>
            </a:endParaRPr>
          </a:p>
        </p:txBody>
      </p:sp>
      <p:sp>
        <p:nvSpPr>
          <p:cNvPr id="371" name="Google Shape;371;p32"/>
          <p:cNvSpPr txBox="1">
            <a:spLocks noGrp="1"/>
          </p:cNvSpPr>
          <p:nvPr>
            <p:ph type="subTitle" idx="1"/>
          </p:nvPr>
        </p:nvSpPr>
        <p:spPr>
          <a:xfrm>
            <a:off x="6085325" y="297450"/>
            <a:ext cx="26829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000000"/>
                </a:solidFill>
                <a:latin typeface="Raleway"/>
                <a:ea typeface="Raleway"/>
                <a:cs typeface="Raleway"/>
                <a:sym typeface="Raleway"/>
              </a:rPr>
              <a:t>Co-Creators</a:t>
            </a:r>
            <a:endParaRPr sz="1800" b="1">
              <a:solidFill>
                <a:srgbClr val="000000"/>
              </a:solidFill>
              <a:latin typeface="Raleway"/>
              <a:ea typeface="Raleway"/>
              <a:cs typeface="Raleway"/>
              <a:sym typeface="Raleway"/>
            </a:endParaRPr>
          </a:p>
        </p:txBody>
      </p:sp>
      <p:sp>
        <p:nvSpPr>
          <p:cNvPr id="372" name="Google Shape;372;p32"/>
          <p:cNvSpPr txBox="1">
            <a:spLocks noGrp="1"/>
          </p:cNvSpPr>
          <p:nvPr>
            <p:ph type="subTitle" idx="1"/>
          </p:nvPr>
        </p:nvSpPr>
        <p:spPr>
          <a:xfrm>
            <a:off x="2964850" y="903150"/>
            <a:ext cx="2766300" cy="40041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Vivacity</a:t>
            </a:r>
            <a:r>
              <a:rPr lang="en-GB" sz="1000">
                <a:solidFill>
                  <a:srgbClr val="000000"/>
                </a:solidFill>
                <a:latin typeface="Raleway"/>
                <a:ea typeface="Raleway"/>
                <a:cs typeface="Raleway"/>
                <a:sym typeface="Raleway"/>
              </a:rPr>
              <a:t> - Post secondary lead student challenge exploring the intersection between technology, light &amp; social innovation.</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Open Minds + Light</a:t>
            </a:r>
            <a:r>
              <a:rPr lang="en-GB" sz="1000">
                <a:solidFill>
                  <a:srgbClr val="000000"/>
                </a:solidFill>
                <a:latin typeface="Raleway"/>
                <a:ea typeface="Raleway"/>
                <a:cs typeface="Raleway"/>
                <a:sym typeface="Raleway"/>
              </a:rPr>
              <a:t> - Primary school collaboration exploring ideas for transforming neighborhoods with light &amp; technology. </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Mug Club X 10</a:t>
            </a:r>
            <a:r>
              <a:rPr lang="en-GB" sz="1000">
                <a:solidFill>
                  <a:srgbClr val="000000"/>
                </a:solidFill>
                <a:latin typeface="Raleway"/>
                <a:ea typeface="Raleway"/>
                <a:cs typeface="Raleway"/>
                <a:sym typeface="Raleway"/>
              </a:rPr>
              <a:t> - Grassroots cross corporate discussions about emerging technology issues. </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Civic Accelerator Experiment: </a:t>
            </a:r>
            <a:r>
              <a:rPr lang="en-GB" sz="1000">
                <a:solidFill>
                  <a:srgbClr val="000000"/>
                </a:solidFill>
                <a:latin typeface="Raleway"/>
                <a:ea typeface="Raleway"/>
                <a:cs typeface="Raleway"/>
                <a:sym typeface="Raleway"/>
              </a:rPr>
              <a:t>Developing new procurement models for emerging precomercial technologies.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Hello World </a:t>
            </a:r>
            <a:r>
              <a:rPr lang="en-GB" sz="1000">
                <a:solidFill>
                  <a:srgbClr val="000000"/>
                </a:solidFill>
                <a:latin typeface="Raleway"/>
                <a:ea typeface="Raleway"/>
                <a:cs typeface="Raleway"/>
                <a:sym typeface="Raleway"/>
              </a:rPr>
              <a:t>- Permanently increasing youth perspectives &amp; voices in government blockchain verified documents.</a:t>
            </a:r>
            <a:endParaRPr sz="1000">
              <a:solidFill>
                <a:srgbClr val="000000"/>
              </a:solidFill>
              <a:latin typeface="Raleway"/>
              <a:ea typeface="Raleway"/>
              <a:cs typeface="Raleway"/>
              <a:sym typeface="Raleway"/>
            </a:endParaRPr>
          </a:p>
          <a:p>
            <a:pPr marL="457200" lvl="0" indent="-292100" algn="l" rtl="0">
              <a:lnSpc>
                <a:spcPct val="100000"/>
              </a:lnSpc>
              <a:spcBef>
                <a:spcPts val="0"/>
              </a:spcBef>
              <a:spcAft>
                <a:spcPts val="0"/>
              </a:spcAft>
              <a:buClr>
                <a:srgbClr val="000000"/>
              </a:buClr>
              <a:buSzPts val="1000"/>
              <a:buFont typeface="Raleway"/>
              <a:buChar char="❏"/>
            </a:pPr>
            <a:r>
              <a:rPr lang="en-GB" sz="1000" b="1">
                <a:solidFill>
                  <a:srgbClr val="000000"/>
                </a:solidFill>
                <a:latin typeface="Raleway"/>
                <a:ea typeface="Raleway"/>
                <a:cs typeface="Raleway"/>
                <a:sym typeface="Raleway"/>
              </a:rPr>
              <a:t>Voluntokens </a:t>
            </a:r>
            <a:r>
              <a:rPr lang="en-GB" sz="1000">
                <a:solidFill>
                  <a:srgbClr val="000000"/>
                </a:solidFill>
                <a:latin typeface="Raleway"/>
                <a:ea typeface="Raleway"/>
                <a:cs typeface="Raleway"/>
                <a:sym typeface="Raleway"/>
              </a:rPr>
              <a:t>- Building a transparent public database to track volunteer work &amp; impact using blockchain technology.</a:t>
            </a:r>
            <a:endParaRPr sz="1000">
              <a:solidFill>
                <a:srgbClr val="000000"/>
              </a:solidFill>
              <a:latin typeface="Raleway"/>
              <a:ea typeface="Raleway"/>
              <a:cs typeface="Raleway"/>
              <a:sym typeface="Raleway"/>
            </a:endParaRPr>
          </a:p>
          <a:p>
            <a:pPr marL="0" lvl="0" indent="0" algn="l" rtl="0">
              <a:lnSpc>
                <a:spcPct val="100000"/>
              </a:lnSpc>
              <a:spcBef>
                <a:spcPts val="0"/>
              </a:spcBef>
              <a:spcAft>
                <a:spcPts val="0"/>
              </a:spcAft>
              <a:buNone/>
            </a:pPr>
            <a:endParaRPr sz="1000">
              <a:solidFill>
                <a:srgbClr val="000000"/>
              </a:solidFill>
              <a:latin typeface="Raleway"/>
              <a:ea typeface="Raleway"/>
              <a:cs typeface="Raleway"/>
              <a:sym typeface="Raleway"/>
            </a:endParaRPr>
          </a:p>
        </p:txBody>
      </p:sp>
      <p:cxnSp>
        <p:nvCxnSpPr>
          <p:cNvPr id="373" name="Google Shape;373;p32"/>
          <p:cNvCxnSpPr/>
          <p:nvPr/>
        </p:nvCxnSpPr>
        <p:spPr>
          <a:xfrm>
            <a:off x="333250" y="744788"/>
            <a:ext cx="8029500" cy="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377"/>
        <p:cNvGrpSpPr/>
        <p:nvPr/>
      </p:nvGrpSpPr>
      <p:grpSpPr>
        <a:xfrm>
          <a:off x="0" y="0"/>
          <a:ext cx="0" cy="0"/>
          <a:chOff x="0" y="0"/>
          <a:chExt cx="0" cy="0"/>
        </a:xfrm>
      </p:grpSpPr>
      <p:pic>
        <p:nvPicPr>
          <p:cNvPr id="378" name="Google Shape;378;p33"/>
          <p:cNvPicPr preferRelativeResize="0"/>
          <p:nvPr/>
        </p:nvPicPr>
        <p:blipFill>
          <a:blip r:embed="rId3">
            <a:alphaModFix/>
          </a:blip>
          <a:stretch>
            <a:fillRect/>
          </a:stretch>
        </p:blipFill>
        <p:spPr>
          <a:xfrm>
            <a:off x="3678235" y="4235960"/>
            <a:ext cx="462929" cy="462900"/>
          </a:xfrm>
          <a:prstGeom prst="rect">
            <a:avLst/>
          </a:prstGeom>
          <a:noFill/>
          <a:ln>
            <a:noFill/>
          </a:ln>
        </p:spPr>
      </p:pic>
      <p:pic>
        <p:nvPicPr>
          <p:cNvPr id="379" name="Google Shape;379;p33"/>
          <p:cNvPicPr preferRelativeResize="0"/>
          <p:nvPr/>
        </p:nvPicPr>
        <p:blipFill>
          <a:blip r:embed="rId4">
            <a:alphaModFix/>
          </a:blip>
          <a:stretch>
            <a:fillRect/>
          </a:stretch>
        </p:blipFill>
        <p:spPr>
          <a:xfrm>
            <a:off x="4331837" y="4119115"/>
            <a:ext cx="536779" cy="536750"/>
          </a:xfrm>
          <a:prstGeom prst="rect">
            <a:avLst/>
          </a:prstGeom>
          <a:noFill/>
          <a:ln>
            <a:noFill/>
          </a:ln>
        </p:spPr>
      </p:pic>
      <p:pic>
        <p:nvPicPr>
          <p:cNvPr id="380" name="Google Shape;380;p33"/>
          <p:cNvPicPr preferRelativeResize="0"/>
          <p:nvPr/>
        </p:nvPicPr>
        <p:blipFill>
          <a:blip r:embed="rId5">
            <a:alphaModFix/>
          </a:blip>
          <a:stretch>
            <a:fillRect/>
          </a:stretch>
        </p:blipFill>
        <p:spPr>
          <a:xfrm>
            <a:off x="5002863" y="4235935"/>
            <a:ext cx="462925" cy="462925"/>
          </a:xfrm>
          <a:prstGeom prst="rect">
            <a:avLst/>
          </a:prstGeom>
          <a:noFill/>
          <a:ln>
            <a:noFill/>
          </a:ln>
        </p:spPr>
      </p:pic>
      <p:sp>
        <p:nvSpPr>
          <p:cNvPr id="381" name="Google Shape;381;p33"/>
          <p:cNvSpPr txBox="1">
            <a:spLocks noGrp="1"/>
          </p:cNvSpPr>
          <p:nvPr>
            <p:ph type="subTitle" idx="1"/>
          </p:nvPr>
        </p:nvSpPr>
        <p:spPr>
          <a:xfrm>
            <a:off x="3007500" y="306225"/>
            <a:ext cx="3129000" cy="390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solidFill>
                  <a:srgbClr val="000000"/>
                </a:solidFill>
                <a:latin typeface="Playfair Display"/>
                <a:ea typeface="Playfair Display"/>
                <a:cs typeface="Playfair Display"/>
                <a:sym typeface="Playfair Display"/>
              </a:rPr>
              <a:t>notes...</a:t>
            </a:r>
            <a:endParaRPr sz="1800">
              <a:solidFill>
                <a:srgbClr val="000000"/>
              </a:solidFill>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385"/>
        <p:cNvGrpSpPr/>
        <p:nvPr/>
      </p:nvGrpSpPr>
      <p:grpSpPr>
        <a:xfrm>
          <a:off x="0" y="0"/>
          <a:ext cx="0" cy="0"/>
          <a:chOff x="0" y="0"/>
          <a:chExt cx="0" cy="0"/>
        </a:xfrm>
      </p:grpSpPr>
      <p:pic>
        <p:nvPicPr>
          <p:cNvPr id="386" name="Google Shape;386;p34"/>
          <p:cNvPicPr preferRelativeResize="0"/>
          <p:nvPr/>
        </p:nvPicPr>
        <p:blipFill>
          <a:blip r:embed="rId3">
            <a:alphaModFix/>
          </a:blip>
          <a:stretch>
            <a:fillRect/>
          </a:stretch>
        </p:blipFill>
        <p:spPr>
          <a:xfrm>
            <a:off x="3678235" y="4235960"/>
            <a:ext cx="462929" cy="462900"/>
          </a:xfrm>
          <a:prstGeom prst="rect">
            <a:avLst/>
          </a:prstGeom>
          <a:noFill/>
          <a:ln>
            <a:noFill/>
          </a:ln>
        </p:spPr>
      </p:pic>
      <p:pic>
        <p:nvPicPr>
          <p:cNvPr id="387" name="Google Shape;387;p34"/>
          <p:cNvPicPr preferRelativeResize="0"/>
          <p:nvPr/>
        </p:nvPicPr>
        <p:blipFill>
          <a:blip r:embed="rId4">
            <a:alphaModFix/>
          </a:blip>
          <a:stretch>
            <a:fillRect/>
          </a:stretch>
        </p:blipFill>
        <p:spPr>
          <a:xfrm>
            <a:off x="4331837" y="4119115"/>
            <a:ext cx="536779" cy="536750"/>
          </a:xfrm>
          <a:prstGeom prst="rect">
            <a:avLst/>
          </a:prstGeom>
          <a:noFill/>
          <a:ln>
            <a:noFill/>
          </a:ln>
        </p:spPr>
      </p:pic>
      <p:pic>
        <p:nvPicPr>
          <p:cNvPr id="388" name="Google Shape;388;p34"/>
          <p:cNvPicPr preferRelativeResize="0"/>
          <p:nvPr/>
        </p:nvPicPr>
        <p:blipFill>
          <a:blip r:embed="rId5">
            <a:alphaModFix/>
          </a:blip>
          <a:stretch>
            <a:fillRect/>
          </a:stretch>
        </p:blipFill>
        <p:spPr>
          <a:xfrm>
            <a:off x="5002863" y="4235935"/>
            <a:ext cx="462925" cy="462925"/>
          </a:xfrm>
          <a:prstGeom prst="rect">
            <a:avLst/>
          </a:prstGeom>
          <a:noFill/>
          <a:ln>
            <a:noFill/>
          </a:ln>
        </p:spPr>
      </p:pic>
      <p:sp>
        <p:nvSpPr>
          <p:cNvPr id="389" name="Google Shape;389;p34"/>
          <p:cNvSpPr txBox="1">
            <a:spLocks noGrp="1"/>
          </p:cNvSpPr>
          <p:nvPr>
            <p:ph type="subTitle" idx="1"/>
          </p:nvPr>
        </p:nvSpPr>
        <p:spPr>
          <a:xfrm>
            <a:off x="3007500" y="306225"/>
            <a:ext cx="3129000" cy="390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solidFill>
                  <a:srgbClr val="000000"/>
                </a:solidFill>
                <a:latin typeface="Playfair Display"/>
                <a:ea typeface="Playfair Display"/>
                <a:cs typeface="Playfair Display"/>
                <a:sym typeface="Playfair Display"/>
              </a:rPr>
              <a:t>notes...</a:t>
            </a:r>
            <a:endParaRPr sz="1800">
              <a:solidFill>
                <a:srgbClr val="000000"/>
              </a:solidFill>
              <a:latin typeface="Playfair Display"/>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393"/>
        <p:cNvGrpSpPr/>
        <p:nvPr/>
      </p:nvGrpSpPr>
      <p:grpSpPr>
        <a:xfrm>
          <a:off x="0" y="0"/>
          <a:ext cx="0" cy="0"/>
          <a:chOff x="0" y="0"/>
          <a:chExt cx="0" cy="0"/>
        </a:xfrm>
      </p:grpSpPr>
      <p:pic>
        <p:nvPicPr>
          <p:cNvPr id="394" name="Google Shape;394;p35"/>
          <p:cNvPicPr preferRelativeResize="0"/>
          <p:nvPr/>
        </p:nvPicPr>
        <p:blipFill>
          <a:blip r:embed="rId3">
            <a:alphaModFix/>
          </a:blip>
          <a:stretch>
            <a:fillRect/>
          </a:stretch>
        </p:blipFill>
        <p:spPr>
          <a:xfrm>
            <a:off x="3678235" y="4235960"/>
            <a:ext cx="462929" cy="462900"/>
          </a:xfrm>
          <a:prstGeom prst="rect">
            <a:avLst/>
          </a:prstGeom>
          <a:noFill/>
          <a:ln>
            <a:noFill/>
          </a:ln>
        </p:spPr>
      </p:pic>
      <p:pic>
        <p:nvPicPr>
          <p:cNvPr id="395" name="Google Shape;395;p35"/>
          <p:cNvPicPr preferRelativeResize="0"/>
          <p:nvPr/>
        </p:nvPicPr>
        <p:blipFill>
          <a:blip r:embed="rId4">
            <a:alphaModFix/>
          </a:blip>
          <a:stretch>
            <a:fillRect/>
          </a:stretch>
        </p:blipFill>
        <p:spPr>
          <a:xfrm>
            <a:off x="4331837" y="4119115"/>
            <a:ext cx="536779" cy="536750"/>
          </a:xfrm>
          <a:prstGeom prst="rect">
            <a:avLst/>
          </a:prstGeom>
          <a:noFill/>
          <a:ln>
            <a:noFill/>
          </a:ln>
        </p:spPr>
      </p:pic>
      <p:pic>
        <p:nvPicPr>
          <p:cNvPr id="396" name="Google Shape;396;p35"/>
          <p:cNvPicPr preferRelativeResize="0"/>
          <p:nvPr/>
        </p:nvPicPr>
        <p:blipFill>
          <a:blip r:embed="rId5">
            <a:alphaModFix/>
          </a:blip>
          <a:stretch>
            <a:fillRect/>
          </a:stretch>
        </p:blipFill>
        <p:spPr>
          <a:xfrm>
            <a:off x="5002863" y="4235935"/>
            <a:ext cx="462925" cy="462925"/>
          </a:xfrm>
          <a:prstGeom prst="rect">
            <a:avLst/>
          </a:prstGeom>
          <a:noFill/>
          <a:ln>
            <a:noFill/>
          </a:ln>
        </p:spPr>
      </p:pic>
      <p:sp>
        <p:nvSpPr>
          <p:cNvPr id="397" name="Google Shape;397;p35"/>
          <p:cNvSpPr txBox="1">
            <a:spLocks noGrp="1"/>
          </p:cNvSpPr>
          <p:nvPr>
            <p:ph type="subTitle" idx="1"/>
          </p:nvPr>
        </p:nvSpPr>
        <p:spPr>
          <a:xfrm>
            <a:off x="3007500" y="306225"/>
            <a:ext cx="3129000" cy="390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solidFill>
                  <a:srgbClr val="000000"/>
                </a:solidFill>
                <a:latin typeface="Playfair Display"/>
                <a:ea typeface="Playfair Display"/>
                <a:cs typeface="Playfair Display"/>
                <a:sym typeface="Playfair Display"/>
              </a:rPr>
              <a:t>notes...</a:t>
            </a:r>
            <a:endParaRPr sz="1800">
              <a:solidFill>
                <a:srgbClr val="000000"/>
              </a:solidFill>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401"/>
        <p:cNvGrpSpPr/>
        <p:nvPr/>
      </p:nvGrpSpPr>
      <p:grpSpPr>
        <a:xfrm>
          <a:off x="0" y="0"/>
          <a:ext cx="0" cy="0"/>
          <a:chOff x="0" y="0"/>
          <a:chExt cx="0" cy="0"/>
        </a:xfrm>
      </p:grpSpPr>
      <p:sp>
        <p:nvSpPr>
          <p:cNvPr id="402" name="Google Shape;402;p36"/>
          <p:cNvSpPr txBox="1">
            <a:spLocks noGrp="1"/>
          </p:cNvSpPr>
          <p:nvPr>
            <p:ph type="subTitle" idx="1"/>
          </p:nvPr>
        </p:nvSpPr>
        <p:spPr>
          <a:xfrm>
            <a:off x="1091700" y="585450"/>
            <a:ext cx="6960600" cy="297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800" i="1">
                <a:solidFill>
                  <a:srgbClr val="000000"/>
                </a:solidFill>
                <a:latin typeface="Raleway Medium"/>
                <a:ea typeface="Raleway Medium"/>
                <a:cs typeface="Raleway Medium"/>
                <a:sym typeface="Raleway Medium"/>
              </a:rPr>
              <a:t>“You never know, every scenario is unique - you have to really think about that. In lots of workplaces process is really linear, this work is so dynamic, no day is ever the same, no call is the same. </a:t>
            </a:r>
            <a:endParaRPr sz="1800" i="1">
              <a:solidFill>
                <a:srgbClr val="000000"/>
              </a:solidFill>
              <a:latin typeface="Raleway Medium"/>
              <a:ea typeface="Raleway Medium"/>
              <a:cs typeface="Raleway Medium"/>
              <a:sym typeface="Raleway Medium"/>
            </a:endParaRPr>
          </a:p>
          <a:p>
            <a:pPr marL="0" lvl="0" indent="0">
              <a:spcBef>
                <a:spcPts val="0"/>
              </a:spcBef>
              <a:spcAft>
                <a:spcPts val="0"/>
              </a:spcAft>
              <a:buNone/>
            </a:pPr>
            <a:endParaRPr sz="1800" i="1">
              <a:solidFill>
                <a:srgbClr val="000000"/>
              </a:solidFill>
              <a:latin typeface="Raleway Medium"/>
              <a:ea typeface="Raleway Medium"/>
              <a:cs typeface="Raleway Medium"/>
              <a:sym typeface="Raleway Medium"/>
            </a:endParaRPr>
          </a:p>
          <a:p>
            <a:pPr marL="0" lvl="0" indent="0" rtl="0">
              <a:spcBef>
                <a:spcPts val="0"/>
              </a:spcBef>
              <a:spcAft>
                <a:spcPts val="0"/>
              </a:spcAft>
              <a:buNone/>
            </a:pPr>
            <a:r>
              <a:rPr lang="en-GB" sz="1800" i="1">
                <a:solidFill>
                  <a:srgbClr val="000000"/>
                </a:solidFill>
                <a:latin typeface="Raleway Medium"/>
                <a:ea typeface="Raleway Medium"/>
                <a:cs typeface="Raleway Medium"/>
                <a:sym typeface="Raleway Medium"/>
              </a:rPr>
              <a:t>The biggest danger is to assume - so we have to rely on teamwork - assessing a situation together and problem solving. We don’t work alone. We need to be “seeing” the same picture.”</a:t>
            </a:r>
            <a:endParaRPr sz="2400" i="1">
              <a:solidFill>
                <a:srgbClr val="000000"/>
              </a:solidFill>
              <a:latin typeface="Playfair Display"/>
              <a:ea typeface="Playfair Display"/>
              <a:cs typeface="Playfair Display"/>
              <a:sym typeface="Playfair Display"/>
            </a:endParaRPr>
          </a:p>
          <a:p>
            <a:pPr marL="0" lvl="0" indent="0" rtl="0">
              <a:spcBef>
                <a:spcPts val="0"/>
              </a:spcBef>
              <a:spcAft>
                <a:spcPts val="0"/>
              </a:spcAft>
              <a:buNone/>
            </a:pPr>
            <a:endParaRPr sz="2400" i="1">
              <a:solidFill>
                <a:srgbClr val="000000"/>
              </a:solidFill>
              <a:latin typeface="Playfair Display"/>
              <a:ea typeface="Playfair Display"/>
              <a:cs typeface="Playfair Display"/>
              <a:sym typeface="Playfair Display"/>
            </a:endParaRPr>
          </a:p>
          <a:p>
            <a:pPr marL="0" lvl="0" indent="0" rtl="0">
              <a:spcBef>
                <a:spcPts val="0"/>
              </a:spcBef>
              <a:spcAft>
                <a:spcPts val="0"/>
              </a:spcAft>
              <a:buNone/>
            </a:pPr>
            <a:r>
              <a:rPr lang="en-GB" sz="1400">
                <a:solidFill>
                  <a:srgbClr val="000000"/>
                </a:solidFill>
                <a:latin typeface="Raleway"/>
                <a:ea typeface="Raleway"/>
                <a:cs typeface="Raleway"/>
                <a:sym typeface="Raleway"/>
              </a:rPr>
              <a:t>Staff reflections after a rapid experiment.</a:t>
            </a:r>
            <a:endParaRPr sz="1400">
              <a:solidFill>
                <a:srgbClr val="000000"/>
              </a:solidFill>
              <a:latin typeface="Raleway"/>
              <a:ea typeface="Raleway"/>
              <a:cs typeface="Raleway"/>
              <a:sym typeface="Raleway"/>
            </a:endParaRPr>
          </a:p>
        </p:txBody>
      </p:sp>
      <p:pic>
        <p:nvPicPr>
          <p:cNvPr id="403" name="Google Shape;403;p36"/>
          <p:cNvPicPr preferRelativeResize="0"/>
          <p:nvPr/>
        </p:nvPicPr>
        <p:blipFill>
          <a:blip r:embed="rId3">
            <a:alphaModFix/>
          </a:blip>
          <a:stretch>
            <a:fillRect/>
          </a:stretch>
        </p:blipFill>
        <p:spPr>
          <a:xfrm>
            <a:off x="3678235" y="3847560"/>
            <a:ext cx="462929" cy="462900"/>
          </a:xfrm>
          <a:prstGeom prst="rect">
            <a:avLst/>
          </a:prstGeom>
          <a:noFill/>
          <a:ln>
            <a:noFill/>
          </a:ln>
        </p:spPr>
      </p:pic>
      <p:pic>
        <p:nvPicPr>
          <p:cNvPr id="404" name="Google Shape;404;p36"/>
          <p:cNvPicPr preferRelativeResize="0"/>
          <p:nvPr/>
        </p:nvPicPr>
        <p:blipFill>
          <a:blip r:embed="rId4">
            <a:alphaModFix/>
          </a:blip>
          <a:stretch>
            <a:fillRect/>
          </a:stretch>
        </p:blipFill>
        <p:spPr>
          <a:xfrm>
            <a:off x="4331837" y="3730715"/>
            <a:ext cx="536779" cy="536750"/>
          </a:xfrm>
          <a:prstGeom prst="rect">
            <a:avLst/>
          </a:prstGeom>
          <a:noFill/>
          <a:ln>
            <a:noFill/>
          </a:ln>
        </p:spPr>
      </p:pic>
      <p:pic>
        <p:nvPicPr>
          <p:cNvPr id="405" name="Google Shape;405;p36"/>
          <p:cNvPicPr preferRelativeResize="0"/>
          <p:nvPr/>
        </p:nvPicPr>
        <p:blipFill>
          <a:blip r:embed="rId5">
            <a:alphaModFix/>
          </a:blip>
          <a:stretch>
            <a:fillRect/>
          </a:stretch>
        </p:blipFill>
        <p:spPr>
          <a:xfrm>
            <a:off x="5002863" y="3847535"/>
            <a:ext cx="462925" cy="462925"/>
          </a:xfrm>
          <a:prstGeom prst="rect">
            <a:avLst/>
          </a:prstGeom>
          <a:noFill/>
          <a:ln>
            <a:noFill/>
          </a:ln>
        </p:spPr>
      </p:pic>
      <p:sp>
        <p:nvSpPr>
          <p:cNvPr id="406" name="Google Shape;406;p36"/>
          <p:cNvSpPr txBox="1">
            <a:spLocks noGrp="1"/>
          </p:cNvSpPr>
          <p:nvPr>
            <p:ph type="subTitle" idx="1"/>
          </p:nvPr>
        </p:nvSpPr>
        <p:spPr>
          <a:xfrm>
            <a:off x="2641800" y="46016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75"/>
        <p:cNvGrpSpPr/>
        <p:nvPr/>
      </p:nvGrpSpPr>
      <p:grpSpPr>
        <a:xfrm>
          <a:off x="0" y="0"/>
          <a:ext cx="0" cy="0"/>
          <a:chOff x="0" y="0"/>
          <a:chExt cx="0" cy="0"/>
        </a:xfrm>
      </p:grpSpPr>
      <p:sp>
        <p:nvSpPr>
          <p:cNvPr id="76" name="Google Shape;76;p15"/>
          <p:cNvSpPr/>
          <p:nvPr/>
        </p:nvSpPr>
        <p:spPr>
          <a:xfrm>
            <a:off x="3282550" y="3863000"/>
            <a:ext cx="5597400" cy="10158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Google Shape;77;p15"/>
          <p:cNvSpPr txBox="1"/>
          <p:nvPr/>
        </p:nvSpPr>
        <p:spPr>
          <a:xfrm>
            <a:off x="71092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78" name="Google Shape;78;p15"/>
          <p:cNvSpPr txBox="1"/>
          <p:nvPr/>
        </p:nvSpPr>
        <p:spPr>
          <a:xfrm>
            <a:off x="74871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79" name="Google Shape;79;p15"/>
          <p:cNvSpPr txBox="1"/>
          <p:nvPr/>
        </p:nvSpPr>
        <p:spPr>
          <a:xfrm>
            <a:off x="7865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80" name="Google Shape;80;p15"/>
          <p:cNvSpPr txBox="1"/>
          <p:nvPr/>
        </p:nvSpPr>
        <p:spPr>
          <a:xfrm>
            <a:off x="8242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81" name="Google Shape;81;p15"/>
          <p:cNvSpPr txBox="1"/>
          <p:nvPr/>
        </p:nvSpPr>
        <p:spPr>
          <a:xfrm>
            <a:off x="8620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82" name="Google Shape;82;p15"/>
          <p:cNvSpPr txBox="1"/>
          <p:nvPr/>
        </p:nvSpPr>
        <p:spPr>
          <a:xfrm>
            <a:off x="67313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83" name="Google Shape;83;p15"/>
          <p:cNvSpPr txBox="1">
            <a:spLocks noGrp="1"/>
          </p:cNvSpPr>
          <p:nvPr>
            <p:ph type="subTitle" idx="1"/>
          </p:nvPr>
        </p:nvSpPr>
        <p:spPr>
          <a:xfrm>
            <a:off x="270700" y="1036225"/>
            <a:ext cx="5377500" cy="7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000000"/>
                </a:solidFill>
                <a:latin typeface="Playfair Display"/>
                <a:ea typeface="Playfair Display"/>
                <a:cs typeface="Playfair Display"/>
                <a:sym typeface="Playfair Display"/>
              </a:rPr>
              <a:t>What’s a Smart City?</a:t>
            </a:r>
            <a:endParaRPr sz="3600">
              <a:solidFill>
                <a:srgbClr val="000000"/>
              </a:solidFill>
              <a:latin typeface="Playfair Display"/>
              <a:ea typeface="Playfair Display"/>
              <a:cs typeface="Playfair Display"/>
              <a:sym typeface="Playfair Display"/>
            </a:endParaRPr>
          </a:p>
        </p:txBody>
      </p:sp>
      <p:cxnSp>
        <p:nvCxnSpPr>
          <p:cNvPr id="84" name="Google Shape;84;p15"/>
          <p:cNvCxnSpPr/>
          <p:nvPr/>
        </p:nvCxnSpPr>
        <p:spPr>
          <a:xfrm>
            <a:off x="281950" y="1756850"/>
            <a:ext cx="8598000" cy="0"/>
          </a:xfrm>
          <a:prstGeom prst="straightConnector1">
            <a:avLst/>
          </a:prstGeom>
          <a:noFill/>
          <a:ln w="19050" cap="flat" cmpd="sng">
            <a:solidFill>
              <a:schemeClr val="dk2"/>
            </a:solidFill>
            <a:prstDash val="solid"/>
            <a:round/>
            <a:headEnd type="none" w="med" len="med"/>
            <a:tailEnd type="none" w="med" len="med"/>
          </a:ln>
        </p:spPr>
      </p:cxnSp>
      <p:sp>
        <p:nvSpPr>
          <p:cNvPr id="85" name="Google Shape;85;p15"/>
          <p:cNvSpPr txBox="1">
            <a:spLocks noGrp="1"/>
          </p:cNvSpPr>
          <p:nvPr>
            <p:ph type="subTitle" idx="1"/>
          </p:nvPr>
        </p:nvSpPr>
        <p:spPr>
          <a:xfrm>
            <a:off x="2765475"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sp>
        <p:nvSpPr>
          <p:cNvPr id="86" name="Google Shape;86;p15"/>
          <p:cNvSpPr txBox="1"/>
          <p:nvPr/>
        </p:nvSpPr>
        <p:spPr>
          <a:xfrm>
            <a:off x="3292450" y="2012175"/>
            <a:ext cx="5577600" cy="2772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b="1">
                <a:solidFill>
                  <a:schemeClr val="dk1"/>
                </a:solidFill>
                <a:latin typeface="Raleway"/>
                <a:ea typeface="Raleway"/>
                <a:cs typeface="Raleway"/>
                <a:sym typeface="Raleway"/>
              </a:rPr>
              <a:t>“A smart city</a:t>
            </a:r>
            <a:r>
              <a:rPr lang="en-GB">
                <a:solidFill>
                  <a:schemeClr val="dk1"/>
                </a:solidFill>
                <a:latin typeface="Raleway"/>
                <a:ea typeface="Raleway"/>
                <a:cs typeface="Raleway"/>
                <a:sym typeface="Raleway"/>
              </a:rPr>
              <a:t> is an urban area that uses different types of electronic data collection sensors to supply information which is used to manage assets and resources efficiently.” </a:t>
            </a:r>
            <a:r>
              <a:rPr lang="en-GB" sz="1000" u="sng">
                <a:solidFill>
                  <a:schemeClr val="hlink"/>
                </a:solidFill>
                <a:latin typeface="Raleway"/>
                <a:ea typeface="Raleway"/>
                <a:cs typeface="Raleway"/>
                <a:sym typeface="Raleway"/>
                <a:hlinkClick r:id="rId3"/>
              </a:rPr>
              <a:t>(Matt Hamblem)</a:t>
            </a:r>
            <a:endParaRPr sz="1000">
              <a:solidFill>
                <a:schemeClr val="dk1"/>
              </a:solidFill>
              <a:latin typeface="Raleway"/>
              <a:ea typeface="Raleway"/>
              <a:cs typeface="Raleway"/>
              <a:sym typeface="Raleway"/>
            </a:endParaRPr>
          </a:p>
          <a:p>
            <a:pPr marL="0" lvl="0" indent="0" rtl="0">
              <a:spcBef>
                <a:spcPts val="0"/>
              </a:spcBef>
              <a:spcAft>
                <a:spcPts val="0"/>
              </a:spcAft>
              <a:buNone/>
            </a:pPr>
            <a:endParaRPr>
              <a:solidFill>
                <a:schemeClr val="dk1"/>
              </a:solidFill>
              <a:latin typeface="Raleway"/>
              <a:ea typeface="Raleway"/>
              <a:cs typeface="Raleway"/>
              <a:sym typeface="Raleway"/>
            </a:endParaRPr>
          </a:p>
          <a:p>
            <a:pPr marL="0" lvl="0" indent="0" rtl="0">
              <a:spcBef>
                <a:spcPts val="0"/>
              </a:spcBef>
              <a:spcAft>
                <a:spcPts val="0"/>
              </a:spcAft>
              <a:buNone/>
            </a:pPr>
            <a:r>
              <a:rPr lang="en-GB">
                <a:solidFill>
                  <a:schemeClr val="dk1"/>
                </a:solidFill>
                <a:latin typeface="Raleway"/>
                <a:ea typeface="Raleway"/>
                <a:cs typeface="Raleway"/>
                <a:sym typeface="Raleway"/>
              </a:rPr>
              <a:t>“A smart cities approach means achieving </a:t>
            </a:r>
            <a:r>
              <a:rPr lang="en-GB" b="1">
                <a:solidFill>
                  <a:schemeClr val="dk1"/>
                </a:solidFill>
                <a:latin typeface="Raleway"/>
                <a:ea typeface="Raleway"/>
                <a:cs typeface="Raleway"/>
                <a:sym typeface="Raleway"/>
              </a:rPr>
              <a:t>meaningful outcomes for residents through the use of data and connected technology. </a:t>
            </a:r>
            <a:r>
              <a:rPr lang="en-GB">
                <a:solidFill>
                  <a:schemeClr val="dk1"/>
                </a:solidFill>
                <a:latin typeface="Raleway"/>
                <a:ea typeface="Raleway"/>
                <a:cs typeface="Raleway"/>
                <a:sym typeface="Raleway"/>
              </a:rPr>
              <a:t>This approach can be adopted by any community, big or small.“ </a:t>
            </a:r>
            <a:r>
              <a:rPr lang="en-GB" sz="1000" u="sng">
                <a:solidFill>
                  <a:schemeClr val="hlink"/>
                </a:solidFill>
                <a:latin typeface="Raleway"/>
                <a:ea typeface="Raleway"/>
                <a:cs typeface="Raleway"/>
                <a:sym typeface="Raleway"/>
                <a:hlinkClick r:id="rId4"/>
              </a:rPr>
              <a:t>(Impact Canada, Federal Goverment Smart Cities Challenge)</a:t>
            </a:r>
            <a:endParaRPr sz="1000">
              <a:solidFill>
                <a:schemeClr val="dk1"/>
              </a:solidFill>
              <a:latin typeface="Raleway"/>
              <a:ea typeface="Raleway"/>
              <a:cs typeface="Raleway"/>
              <a:sym typeface="Raleway"/>
            </a:endParaRPr>
          </a:p>
          <a:p>
            <a:pPr marL="0" lvl="0" indent="0" rtl="0">
              <a:spcBef>
                <a:spcPts val="0"/>
              </a:spcBef>
              <a:spcAft>
                <a:spcPts val="0"/>
              </a:spcAft>
              <a:buNone/>
            </a:pPr>
            <a:endParaRPr b="1">
              <a:solidFill>
                <a:srgbClr val="FFFFFF"/>
              </a:solidFill>
              <a:latin typeface="Raleway"/>
              <a:ea typeface="Raleway"/>
              <a:cs typeface="Raleway"/>
              <a:sym typeface="Raleway"/>
            </a:endParaRPr>
          </a:p>
          <a:p>
            <a:pPr marL="0" lvl="0" indent="0" rtl="0">
              <a:lnSpc>
                <a:spcPct val="100000"/>
              </a:lnSpc>
              <a:spcBef>
                <a:spcPts val="0"/>
              </a:spcBef>
              <a:spcAft>
                <a:spcPts val="0"/>
              </a:spcAft>
              <a:buNone/>
            </a:pPr>
            <a:r>
              <a:rPr lang="en-GB">
                <a:solidFill>
                  <a:srgbClr val="FFFFFF"/>
                </a:solidFill>
                <a:latin typeface="Raleway"/>
                <a:ea typeface="Raleway"/>
                <a:cs typeface="Raleway"/>
                <a:sym typeface="Raleway"/>
              </a:rPr>
              <a:t>We think these definitions only scratch the surface of the opportunities &amp; the risks presented by technology change.</a:t>
            </a:r>
            <a:endParaRPr>
              <a:solidFill>
                <a:srgbClr val="FFFFFF"/>
              </a:solidFill>
              <a:latin typeface="Raleway"/>
              <a:ea typeface="Raleway"/>
              <a:cs typeface="Raleway"/>
              <a:sym typeface="Raleway"/>
            </a:endParaRPr>
          </a:p>
          <a:p>
            <a:pPr marL="0" lvl="0" indent="0" rtl="0">
              <a:spcBef>
                <a:spcPts val="50"/>
              </a:spcBef>
              <a:spcAft>
                <a:spcPts val="0"/>
              </a:spcAft>
              <a:buNone/>
            </a:pPr>
            <a:r>
              <a:rPr lang="en-GB" b="1">
                <a:solidFill>
                  <a:srgbClr val="FFFFFF"/>
                </a:solidFill>
                <a:latin typeface="Raleway"/>
                <a:ea typeface="Raleway"/>
                <a:cs typeface="Raleway"/>
                <a:sym typeface="Raleway"/>
              </a:rPr>
              <a:t>We wanted to know what these risks and opportunities meant for </a:t>
            </a:r>
            <a:r>
              <a:rPr lang="en-GB" b="1" i="1">
                <a:solidFill>
                  <a:srgbClr val="FFFFFF"/>
                </a:solidFill>
                <a:latin typeface="Raleway"/>
                <a:ea typeface="Raleway"/>
                <a:cs typeface="Raleway"/>
                <a:sym typeface="Raleway"/>
              </a:rPr>
              <a:t>HUMANS.</a:t>
            </a:r>
            <a:endParaRPr b="1" i="1">
              <a:solidFill>
                <a:srgbClr val="FFFFFF"/>
              </a:solidFill>
              <a:latin typeface="Raleway"/>
              <a:ea typeface="Raleway"/>
              <a:cs typeface="Raleway"/>
              <a:sym typeface="Raleway"/>
            </a:endParaRPr>
          </a:p>
        </p:txBody>
      </p:sp>
      <p:sp>
        <p:nvSpPr>
          <p:cNvPr id="87" name="Google Shape;87;p15"/>
          <p:cNvSpPr txBox="1">
            <a:spLocks noGrp="1"/>
          </p:cNvSpPr>
          <p:nvPr>
            <p:ph type="subTitle" idx="1"/>
          </p:nvPr>
        </p:nvSpPr>
        <p:spPr>
          <a:xfrm>
            <a:off x="889850" y="3690350"/>
            <a:ext cx="2283900" cy="7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000000"/>
                </a:solidFill>
                <a:latin typeface="Raleway"/>
                <a:ea typeface="Raleway"/>
                <a:cs typeface="Raleway"/>
                <a:sym typeface="Raleway"/>
              </a:rPr>
              <a:t>Are we up to the challenge? &gt;&gt;&gt;&gt;</a:t>
            </a:r>
            <a:endParaRPr sz="1800">
              <a:solidFill>
                <a:srgbClr val="000000"/>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91"/>
        <p:cNvGrpSpPr/>
        <p:nvPr/>
      </p:nvGrpSpPr>
      <p:grpSpPr>
        <a:xfrm>
          <a:off x="0" y="0"/>
          <a:ext cx="0" cy="0"/>
          <a:chOff x="0" y="0"/>
          <a:chExt cx="0" cy="0"/>
        </a:xfrm>
      </p:grpSpPr>
      <p:sp>
        <p:nvSpPr>
          <p:cNvPr id="92" name="Google Shape;92;p16"/>
          <p:cNvSpPr/>
          <p:nvPr/>
        </p:nvSpPr>
        <p:spPr>
          <a:xfrm>
            <a:off x="3282550" y="3832875"/>
            <a:ext cx="5597400" cy="6807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Google Shape;93;p16"/>
          <p:cNvSpPr txBox="1"/>
          <p:nvPr/>
        </p:nvSpPr>
        <p:spPr>
          <a:xfrm>
            <a:off x="71092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94" name="Google Shape;94;p16"/>
          <p:cNvSpPr txBox="1"/>
          <p:nvPr/>
        </p:nvSpPr>
        <p:spPr>
          <a:xfrm>
            <a:off x="74871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95" name="Google Shape;95;p16"/>
          <p:cNvSpPr txBox="1"/>
          <p:nvPr/>
        </p:nvSpPr>
        <p:spPr>
          <a:xfrm>
            <a:off x="7865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96" name="Google Shape;96;p16"/>
          <p:cNvSpPr txBox="1"/>
          <p:nvPr/>
        </p:nvSpPr>
        <p:spPr>
          <a:xfrm>
            <a:off x="8242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97" name="Google Shape;97;p16"/>
          <p:cNvSpPr txBox="1"/>
          <p:nvPr/>
        </p:nvSpPr>
        <p:spPr>
          <a:xfrm>
            <a:off x="8620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98" name="Google Shape;98;p16"/>
          <p:cNvSpPr txBox="1"/>
          <p:nvPr/>
        </p:nvSpPr>
        <p:spPr>
          <a:xfrm>
            <a:off x="67313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99" name="Google Shape;99;p16"/>
          <p:cNvSpPr txBox="1">
            <a:spLocks noGrp="1"/>
          </p:cNvSpPr>
          <p:nvPr>
            <p:ph type="subTitle" idx="1"/>
          </p:nvPr>
        </p:nvSpPr>
        <p:spPr>
          <a:xfrm>
            <a:off x="270700" y="1036225"/>
            <a:ext cx="5377500" cy="7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000000"/>
                </a:solidFill>
                <a:latin typeface="Playfair Display"/>
                <a:ea typeface="Playfair Display"/>
                <a:cs typeface="Playfair Display"/>
                <a:sym typeface="Playfair Display"/>
              </a:rPr>
              <a:t>How &amp; Why?</a:t>
            </a:r>
            <a:endParaRPr sz="3600">
              <a:solidFill>
                <a:srgbClr val="000000"/>
              </a:solidFill>
              <a:latin typeface="Playfair Display"/>
              <a:ea typeface="Playfair Display"/>
              <a:cs typeface="Playfair Display"/>
              <a:sym typeface="Playfair Display"/>
            </a:endParaRPr>
          </a:p>
        </p:txBody>
      </p:sp>
      <p:cxnSp>
        <p:nvCxnSpPr>
          <p:cNvPr id="100" name="Google Shape;100;p16"/>
          <p:cNvCxnSpPr/>
          <p:nvPr/>
        </p:nvCxnSpPr>
        <p:spPr>
          <a:xfrm>
            <a:off x="281950" y="1756850"/>
            <a:ext cx="8598000" cy="0"/>
          </a:xfrm>
          <a:prstGeom prst="straightConnector1">
            <a:avLst/>
          </a:prstGeom>
          <a:noFill/>
          <a:ln w="19050" cap="flat" cmpd="sng">
            <a:solidFill>
              <a:schemeClr val="dk2"/>
            </a:solidFill>
            <a:prstDash val="solid"/>
            <a:round/>
            <a:headEnd type="none" w="med" len="med"/>
            <a:tailEnd type="none" w="med" len="med"/>
          </a:ln>
        </p:spPr>
      </p:cxnSp>
      <p:sp>
        <p:nvSpPr>
          <p:cNvPr id="101" name="Google Shape;101;p16"/>
          <p:cNvSpPr txBox="1">
            <a:spLocks noGrp="1"/>
          </p:cNvSpPr>
          <p:nvPr>
            <p:ph type="subTitle" idx="1"/>
          </p:nvPr>
        </p:nvSpPr>
        <p:spPr>
          <a:xfrm>
            <a:off x="3286450" y="1940050"/>
            <a:ext cx="5589600" cy="2842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u="sng">
                <a:solidFill>
                  <a:schemeClr val="hlink"/>
                </a:solidFill>
                <a:latin typeface="Raleway"/>
                <a:ea typeface="Raleway"/>
                <a:cs typeface="Raleway"/>
                <a:sym typeface="Raleway"/>
                <a:hlinkClick r:id="rId3"/>
              </a:rPr>
              <a:t>DarkMatter YYC</a:t>
            </a:r>
            <a:r>
              <a:rPr lang="en-GB" sz="1400">
                <a:solidFill>
                  <a:srgbClr val="000000"/>
                </a:solidFill>
                <a:latin typeface="Raleway"/>
                <a:ea typeface="Raleway"/>
                <a:cs typeface="Raleway"/>
                <a:sym typeface="Raleway"/>
              </a:rPr>
              <a:t> was a two month design sprint with the goal of learning </a:t>
            </a:r>
            <a:r>
              <a:rPr lang="en-GB" sz="1400">
                <a:solidFill>
                  <a:schemeClr val="dk1"/>
                </a:solidFill>
                <a:latin typeface="Raleway"/>
                <a:ea typeface="Raleway"/>
                <a:cs typeface="Raleway"/>
                <a:sym typeface="Raleway"/>
              </a:rPr>
              <a:t>what a </a:t>
            </a:r>
            <a:r>
              <a:rPr lang="en-GB" sz="1400" b="1">
                <a:solidFill>
                  <a:schemeClr val="dk1"/>
                </a:solidFill>
                <a:latin typeface="Raleway"/>
                <a:ea typeface="Raleway"/>
                <a:cs typeface="Raleway"/>
                <a:sym typeface="Raleway"/>
              </a:rPr>
              <a:t>Smart City Made Human</a:t>
            </a:r>
            <a:r>
              <a:rPr lang="en-GB" sz="1400">
                <a:solidFill>
                  <a:schemeClr val="dk1"/>
                </a:solidFill>
                <a:latin typeface="Raleway"/>
                <a:ea typeface="Raleway"/>
                <a:cs typeface="Raleway"/>
                <a:sym typeface="Raleway"/>
              </a:rPr>
              <a:t> might look like, and what principles would inform us in that work. </a:t>
            </a:r>
            <a:endParaRPr sz="1400">
              <a:solidFill>
                <a:schemeClr val="dk1"/>
              </a:solidFill>
              <a:latin typeface="Raleway"/>
              <a:ea typeface="Raleway"/>
              <a:cs typeface="Raleway"/>
              <a:sym typeface="Raleway"/>
            </a:endParaRPr>
          </a:p>
          <a:p>
            <a:pPr marL="0" lvl="0" indent="0" algn="l" rtl="0">
              <a:lnSpc>
                <a:spcPct val="100000"/>
              </a:lnSpc>
              <a:spcBef>
                <a:spcPts val="0"/>
              </a:spcBef>
              <a:spcAft>
                <a:spcPts val="0"/>
              </a:spcAft>
              <a:buNone/>
            </a:pPr>
            <a:endParaRPr sz="1400">
              <a:solidFill>
                <a:schemeClr val="dk1"/>
              </a:solidFill>
              <a:latin typeface="Raleway"/>
              <a:ea typeface="Raleway"/>
              <a:cs typeface="Raleway"/>
              <a:sym typeface="Raleway"/>
            </a:endParaRPr>
          </a:p>
          <a:p>
            <a:pPr marL="0" lvl="0" indent="0" algn="l" rtl="0">
              <a:lnSpc>
                <a:spcPct val="100000"/>
              </a:lnSpc>
              <a:spcBef>
                <a:spcPts val="0"/>
              </a:spcBef>
              <a:spcAft>
                <a:spcPts val="0"/>
              </a:spcAft>
              <a:buNone/>
            </a:pPr>
            <a:r>
              <a:rPr lang="en-GB" sz="1400">
                <a:solidFill>
                  <a:srgbClr val="000000"/>
                </a:solidFill>
                <a:latin typeface="Raleway"/>
                <a:ea typeface="Raleway"/>
                <a:cs typeface="Raleway"/>
                <a:sym typeface="Raleway"/>
              </a:rPr>
              <a:t>We started with experiments. Small, rapid &amp; in the community that could teach us more about how </a:t>
            </a:r>
            <a:r>
              <a:rPr lang="en-GB" sz="1400">
                <a:solidFill>
                  <a:schemeClr val="dk1"/>
                </a:solidFill>
                <a:latin typeface="Raleway"/>
                <a:ea typeface="Raleway"/>
                <a:cs typeface="Raleway"/>
                <a:sym typeface="Raleway"/>
              </a:rPr>
              <a:t>technology could create humanizing, accessible and inclusive cities.</a:t>
            </a:r>
            <a:endParaRPr sz="1400">
              <a:solidFill>
                <a:srgbClr val="000000"/>
              </a:solidFill>
              <a:latin typeface="Raleway"/>
              <a:ea typeface="Raleway"/>
              <a:cs typeface="Raleway"/>
              <a:sym typeface="Raleway"/>
            </a:endParaRPr>
          </a:p>
          <a:p>
            <a:pPr marL="0" lvl="0" indent="0" algn="l" rtl="0">
              <a:lnSpc>
                <a:spcPct val="100000"/>
              </a:lnSpc>
              <a:spcBef>
                <a:spcPts val="0"/>
              </a:spcBef>
              <a:spcAft>
                <a:spcPts val="0"/>
              </a:spcAft>
              <a:buNone/>
            </a:pPr>
            <a:endParaRPr sz="1400">
              <a:solidFill>
                <a:srgbClr val="FFFFFF"/>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1400">
              <a:solidFill>
                <a:srgbClr val="FFFFFF"/>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GB" sz="1400">
                <a:solidFill>
                  <a:srgbClr val="FFFFFF"/>
                </a:solidFill>
                <a:latin typeface="Raleway"/>
                <a:ea typeface="Raleway"/>
                <a:cs typeface="Raleway"/>
                <a:sym typeface="Raleway"/>
              </a:rPr>
              <a:t>From those experiments we developed </a:t>
            </a:r>
            <a:r>
              <a:rPr lang="en-GB" sz="1400" b="1" i="1">
                <a:solidFill>
                  <a:srgbClr val="FFFFFF"/>
                </a:solidFill>
                <a:latin typeface="Raleway"/>
                <a:ea typeface="Raleway"/>
                <a:cs typeface="Raleway"/>
                <a:sym typeface="Raleway"/>
              </a:rPr>
              <a:t>mindsets</a:t>
            </a:r>
            <a:r>
              <a:rPr lang="en-GB" sz="1400" i="1">
                <a:solidFill>
                  <a:srgbClr val="FFFFFF"/>
                </a:solidFill>
                <a:latin typeface="Raleway"/>
                <a:ea typeface="Raleway"/>
                <a:cs typeface="Raleway"/>
                <a:sym typeface="Raleway"/>
              </a:rPr>
              <a:t> </a:t>
            </a:r>
            <a:r>
              <a:rPr lang="en-GB" sz="1400">
                <a:solidFill>
                  <a:srgbClr val="FFFFFF"/>
                </a:solidFill>
                <a:latin typeface="Raleway"/>
                <a:ea typeface="Raleway"/>
                <a:cs typeface="Raleway"/>
                <a:sym typeface="Raleway"/>
              </a:rPr>
              <a:t>and </a:t>
            </a:r>
            <a:r>
              <a:rPr lang="en-GB" sz="1400" b="1" i="1">
                <a:solidFill>
                  <a:srgbClr val="FFFFFF"/>
                </a:solidFill>
                <a:latin typeface="Raleway"/>
                <a:ea typeface="Raleway"/>
                <a:cs typeface="Raleway"/>
                <a:sym typeface="Raleway"/>
              </a:rPr>
              <a:t>plays</a:t>
            </a:r>
            <a:r>
              <a:rPr lang="en-GB" sz="1400" i="1">
                <a:solidFill>
                  <a:srgbClr val="FFFFFF"/>
                </a:solidFill>
                <a:latin typeface="Raleway"/>
                <a:ea typeface="Raleway"/>
                <a:cs typeface="Raleway"/>
                <a:sym typeface="Raleway"/>
              </a:rPr>
              <a:t> </a:t>
            </a:r>
            <a:r>
              <a:rPr lang="en-GB" sz="1400">
                <a:solidFill>
                  <a:srgbClr val="FFFFFF"/>
                </a:solidFill>
                <a:latin typeface="Raleway"/>
                <a:ea typeface="Raleway"/>
                <a:cs typeface="Raleway"/>
                <a:sym typeface="Raleway"/>
              </a:rPr>
              <a:t>that we propose as the frame for </a:t>
            </a:r>
            <a:r>
              <a:rPr lang="en-GB" sz="1400" b="1">
                <a:solidFill>
                  <a:srgbClr val="FFFFFF"/>
                </a:solidFill>
                <a:latin typeface="Raleway"/>
                <a:ea typeface="Raleway"/>
                <a:cs typeface="Raleway"/>
                <a:sym typeface="Raleway"/>
              </a:rPr>
              <a:t>Smart Cities Made Human Calgary.</a:t>
            </a:r>
            <a:endParaRPr sz="1400" b="1">
              <a:solidFill>
                <a:srgbClr val="FFFFFF"/>
              </a:solidFill>
              <a:latin typeface="Raleway"/>
              <a:ea typeface="Raleway"/>
              <a:cs typeface="Raleway"/>
              <a:sym typeface="Raleway"/>
            </a:endParaRPr>
          </a:p>
          <a:p>
            <a:pPr marL="0" lvl="0" indent="0" algn="l" rtl="0">
              <a:lnSpc>
                <a:spcPct val="100000"/>
              </a:lnSpc>
              <a:spcBef>
                <a:spcPts val="0"/>
              </a:spcBef>
              <a:spcAft>
                <a:spcPts val="0"/>
              </a:spcAft>
              <a:buNone/>
            </a:pPr>
            <a:endParaRPr sz="1400">
              <a:solidFill>
                <a:srgbClr val="000000"/>
              </a:solidFill>
              <a:latin typeface="Raleway"/>
              <a:ea typeface="Raleway"/>
              <a:cs typeface="Raleway"/>
              <a:sym typeface="Raleway"/>
            </a:endParaRPr>
          </a:p>
          <a:p>
            <a:pPr marL="0" lvl="0" indent="0" algn="l" rtl="0">
              <a:lnSpc>
                <a:spcPct val="100000"/>
              </a:lnSpc>
              <a:spcBef>
                <a:spcPts val="0"/>
              </a:spcBef>
              <a:spcAft>
                <a:spcPts val="0"/>
              </a:spcAft>
              <a:buNone/>
            </a:pPr>
            <a:endParaRPr sz="1400">
              <a:solidFill>
                <a:srgbClr val="000000"/>
              </a:solidFill>
              <a:latin typeface="Raleway"/>
              <a:ea typeface="Raleway"/>
              <a:cs typeface="Raleway"/>
              <a:sym typeface="Raleway"/>
            </a:endParaRPr>
          </a:p>
          <a:p>
            <a:pPr marL="0" lvl="0" indent="0" algn="l" rtl="0">
              <a:lnSpc>
                <a:spcPct val="100000"/>
              </a:lnSpc>
              <a:spcBef>
                <a:spcPts val="0"/>
              </a:spcBef>
              <a:spcAft>
                <a:spcPts val="0"/>
              </a:spcAft>
              <a:buNone/>
            </a:pPr>
            <a:endParaRPr sz="1400">
              <a:solidFill>
                <a:srgbClr val="000000"/>
              </a:solidFill>
              <a:latin typeface="Raleway"/>
              <a:ea typeface="Raleway"/>
              <a:cs typeface="Raleway"/>
              <a:sym typeface="Raleway"/>
            </a:endParaRPr>
          </a:p>
        </p:txBody>
      </p:sp>
      <p:sp>
        <p:nvSpPr>
          <p:cNvPr id="102" name="Google Shape;102;p16"/>
          <p:cNvSpPr txBox="1">
            <a:spLocks noGrp="1"/>
          </p:cNvSpPr>
          <p:nvPr>
            <p:ph type="subTitle" idx="1"/>
          </p:nvPr>
        </p:nvSpPr>
        <p:spPr>
          <a:xfrm>
            <a:off x="2765475"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106"/>
        <p:cNvGrpSpPr/>
        <p:nvPr/>
      </p:nvGrpSpPr>
      <p:grpSpPr>
        <a:xfrm>
          <a:off x="0" y="0"/>
          <a:ext cx="0" cy="0"/>
          <a:chOff x="0" y="0"/>
          <a:chExt cx="0" cy="0"/>
        </a:xfrm>
      </p:grpSpPr>
      <p:sp>
        <p:nvSpPr>
          <p:cNvPr id="107" name="Google Shape;107;p17"/>
          <p:cNvSpPr txBox="1"/>
          <p:nvPr/>
        </p:nvSpPr>
        <p:spPr>
          <a:xfrm>
            <a:off x="70842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108" name="Google Shape;108;p17"/>
          <p:cNvSpPr txBox="1"/>
          <p:nvPr/>
        </p:nvSpPr>
        <p:spPr>
          <a:xfrm>
            <a:off x="74621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109" name="Google Shape;109;p17"/>
          <p:cNvSpPr txBox="1"/>
          <p:nvPr/>
        </p:nvSpPr>
        <p:spPr>
          <a:xfrm>
            <a:off x="78400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110" name="Google Shape;110;p17"/>
          <p:cNvSpPr txBox="1"/>
          <p:nvPr/>
        </p:nvSpPr>
        <p:spPr>
          <a:xfrm>
            <a:off x="82179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111" name="Google Shape;111;p17"/>
          <p:cNvSpPr txBox="1"/>
          <p:nvPr/>
        </p:nvSpPr>
        <p:spPr>
          <a:xfrm>
            <a:off x="85958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112" name="Google Shape;112;p17"/>
          <p:cNvSpPr txBox="1"/>
          <p:nvPr/>
        </p:nvSpPr>
        <p:spPr>
          <a:xfrm>
            <a:off x="67063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113" name="Google Shape;113;p17"/>
          <p:cNvSpPr txBox="1">
            <a:spLocks noGrp="1"/>
          </p:cNvSpPr>
          <p:nvPr>
            <p:ph type="subTitle" idx="1"/>
          </p:nvPr>
        </p:nvSpPr>
        <p:spPr>
          <a:xfrm>
            <a:off x="281950" y="870283"/>
            <a:ext cx="4163400" cy="123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b="1">
                <a:solidFill>
                  <a:srgbClr val="000000"/>
                </a:solidFill>
                <a:latin typeface="Playfair Display"/>
                <a:ea typeface="Playfair Display"/>
                <a:cs typeface="Playfair Display"/>
                <a:sym typeface="Playfair Display"/>
              </a:rPr>
              <a:t>Mindset </a:t>
            </a:r>
            <a:endParaRPr sz="2400" b="1">
              <a:solidFill>
                <a:srgbClr val="000000"/>
              </a:solidFill>
              <a:latin typeface="Playfair Display"/>
              <a:ea typeface="Playfair Display"/>
              <a:cs typeface="Playfair Display"/>
              <a:sym typeface="Playfair Display"/>
            </a:endParaRPr>
          </a:p>
          <a:p>
            <a:pPr marL="0" lvl="0" indent="0">
              <a:spcBef>
                <a:spcPts val="0"/>
              </a:spcBef>
              <a:spcAft>
                <a:spcPts val="0"/>
              </a:spcAft>
              <a:buNone/>
            </a:pPr>
            <a:r>
              <a:rPr lang="en-GB" sz="2400" b="1">
                <a:solidFill>
                  <a:srgbClr val="000000"/>
                </a:solidFill>
                <a:latin typeface="Playfair Display"/>
                <a:ea typeface="Playfair Display"/>
                <a:cs typeface="Playfair Display"/>
                <a:sym typeface="Playfair Display"/>
              </a:rPr>
              <a:t>=</a:t>
            </a:r>
            <a:endParaRPr sz="2400" b="1">
              <a:solidFill>
                <a:srgbClr val="000000"/>
              </a:solidFill>
              <a:latin typeface="Playfair Display"/>
              <a:ea typeface="Playfair Display"/>
              <a:cs typeface="Playfair Display"/>
              <a:sym typeface="Playfair Display"/>
            </a:endParaRPr>
          </a:p>
          <a:p>
            <a:pPr marL="0" lvl="0" indent="0" rtl="0">
              <a:spcBef>
                <a:spcPts val="0"/>
              </a:spcBef>
              <a:spcAft>
                <a:spcPts val="0"/>
              </a:spcAft>
              <a:buNone/>
            </a:pPr>
            <a:r>
              <a:rPr lang="en-GB" sz="2400" b="1">
                <a:solidFill>
                  <a:srgbClr val="000000"/>
                </a:solidFill>
                <a:latin typeface="Playfair Display"/>
                <a:ea typeface="Playfair Display"/>
                <a:cs typeface="Playfair Display"/>
                <a:sym typeface="Playfair Display"/>
              </a:rPr>
              <a:t> A </a:t>
            </a:r>
            <a:r>
              <a:rPr lang="en-GB" sz="3000" b="1">
                <a:solidFill>
                  <a:srgbClr val="000000"/>
                </a:solidFill>
                <a:latin typeface="Raleway"/>
                <a:ea typeface="Raleway"/>
                <a:cs typeface="Raleway"/>
                <a:sym typeface="Raleway"/>
              </a:rPr>
              <a:t>lense</a:t>
            </a:r>
            <a:r>
              <a:rPr lang="en-GB" sz="2400" b="1">
                <a:solidFill>
                  <a:srgbClr val="000000"/>
                </a:solidFill>
                <a:latin typeface="Playfair Display"/>
                <a:ea typeface="Playfair Display"/>
                <a:cs typeface="Playfair Display"/>
                <a:sym typeface="Playfair Display"/>
              </a:rPr>
              <a:t> to understand</a:t>
            </a:r>
            <a:r>
              <a:rPr lang="en-GB" sz="2400">
                <a:solidFill>
                  <a:srgbClr val="000000"/>
                </a:solidFill>
                <a:latin typeface="Playfair Display"/>
                <a:ea typeface="Playfair Display"/>
                <a:cs typeface="Playfair Display"/>
                <a:sym typeface="Playfair Display"/>
              </a:rPr>
              <a:t> </a:t>
            </a:r>
            <a:endParaRPr sz="2400">
              <a:solidFill>
                <a:srgbClr val="000000"/>
              </a:solidFill>
              <a:latin typeface="Playfair Display"/>
              <a:ea typeface="Playfair Display"/>
              <a:cs typeface="Playfair Display"/>
              <a:sym typeface="Playfair Display"/>
            </a:endParaRPr>
          </a:p>
        </p:txBody>
      </p:sp>
      <p:cxnSp>
        <p:nvCxnSpPr>
          <p:cNvPr id="114" name="Google Shape;114;p17"/>
          <p:cNvCxnSpPr/>
          <p:nvPr/>
        </p:nvCxnSpPr>
        <p:spPr>
          <a:xfrm>
            <a:off x="281950" y="2327425"/>
            <a:ext cx="8598000" cy="0"/>
          </a:xfrm>
          <a:prstGeom prst="straightConnector1">
            <a:avLst/>
          </a:prstGeom>
          <a:noFill/>
          <a:ln w="19050" cap="flat" cmpd="sng">
            <a:solidFill>
              <a:schemeClr val="dk2"/>
            </a:solidFill>
            <a:prstDash val="solid"/>
            <a:round/>
            <a:headEnd type="none" w="med" len="med"/>
            <a:tailEnd type="none" w="med" len="med"/>
          </a:ln>
        </p:spPr>
      </p:cxnSp>
      <p:sp>
        <p:nvSpPr>
          <p:cNvPr id="115" name="Google Shape;115;p17"/>
          <p:cNvSpPr txBox="1">
            <a:spLocks noGrp="1"/>
          </p:cNvSpPr>
          <p:nvPr>
            <p:ph type="subTitle" idx="1"/>
          </p:nvPr>
        </p:nvSpPr>
        <p:spPr>
          <a:xfrm>
            <a:off x="2740450"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sp>
        <p:nvSpPr>
          <p:cNvPr id="116" name="Google Shape;116;p17"/>
          <p:cNvSpPr txBox="1">
            <a:spLocks noGrp="1"/>
          </p:cNvSpPr>
          <p:nvPr>
            <p:ph type="subTitle" idx="1"/>
          </p:nvPr>
        </p:nvSpPr>
        <p:spPr>
          <a:xfrm>
            <a:off x="281950" y="2327425"/>
            <a:ext cx="3950100" cy="2108400"/>
          </a:xfrm>
          <a:prstGeom prst="rect">
            <a:avLst/>
          </a:prstGeom>
        </p:spPr>
        <p:txBody>
          <a:bodyPr spcFirstLastPara="1" wrap="square" lIns="91425" tIns="91425" rIns="91425" bIns="91425" anchor="ctr" anchorCtr="0">
            <a:noAutofit/>
          </a:bodyPr>
          <a:lstStyle/>
          <a:p>
            <a:pPr marL="0" lvl="0" indent="0" rtl="0">
              <a:lnSpc>
                <a:spcPct val="100000"/>
              </a:lnSpc>
              <a:spcBef>
                <a:spcPts val="0"/>
              </a:spcBef>
              <a:spcAft>
                <a:spcPts val="0"/>
              </a:spcAft>
              <a:buClr>
                <a:schemeClr val="dk1"/>
              </a:buClr>
              <a:buSzPts val="1100"/>
              <a:buFont typeface="Arial"/>
              <a:buNone/>
            </a:pPr>
            <a:r>
              <a:rPr lang="en-GB" sz="1400" b="1" i="1">
                <a:solidFill>
                  <a:srgbClr val="000000"/>
                </a:solidFill>
                <a:latin typeface="Raleway"/>
                <a:ea typeface="Raleway"/>
                <a:cs typeface="Raleway"/>
                <a:sym typeface="Raleway"/>
              </a:rPr>
              <a:t>A mindset helps you decide what to pay attention to and how to make sense of it. </a:t>
            </a:r>
            <a:endParaRPr sz="1400" b="1" i="1">
              <a:solidFill>
                <a:srgbClr val="000000"/>
              </a:solidFill>
              <a:latin typeface="Raleway"/>
              <a:ea typeface="Raleway"/>
              <a:cs typeface="Raleway"/>
              <a:sym typeface="Raleway"/>
            </a:endParaRPr>
          </a:p>
          <a:p>
            <a:pPr marL="0" lvl="0" indent="0" rtl="0">
              <a:lnSpc>
                <a:spcPct val="100000"/>
              </a:lnSpc>
              <a:spcBef>
                <a:spcPts val="0"/>
              </a:spcBef>
              <a:spcAft>
                <a:spcPts val="0"/>
              </a:spcAft>
              <a:buClr>
                <a:schemeClr val="dk1"/>
              </a:buClr>
              <a:buSzPts val="1100"/>
              <a:buFont typeface="Arial"/>
              <a:buNone/>
            </a:pPr>
            <a:r>
              <a:rPr lang="en-GB" sz="1400" i="1">
                <a:solidFill>
                  <a:srgbClr val="000000"/>
                </a:solidFill>
                <a:latin typeface="Raleway"/>
                <a:ea typeface="Raleway"/>
                <a:cs typeface="Raleway"/>
                <a:sym typeface="Raleway"/>
              </a:rPr>
              <a:t>It might be a set of assumptions, </a:t>
            </a:r>
            <a:endParaRPr sz="1400" i="1">
              <a:solidFill>
                <a:srgbClr val="000000"/>
              </a:solidFill>
              <a:latin typeface="Raleway"/>
              <a:ea typeface="Raleway"/>
              <a:cs typeface="Raleway"/>
              <a:sym typeface="Raleway"/>
            </a:endParaRPr>
          </a:p>
          <a:p>
            <a:pPr marL="0" lvl="0" indent="0" rtl="0">
              <a:lnSpc>
                <a:spcPct val="100000"/>
              </a:lnSpc>
              <a:spcBef>
                <a:spcPts val="0"/>
              </a:spcBef>
              <a:spcAft>
                <a:spcPts val="0"/>
              </a:spcAft>
              <a:buClr>
                <a:schemeClr val="dk1"/>
              </a:buClr>
              <a:buSzPts val="1100"/>
              <a:buFont typeface="Arial"/>
              <a:buNone/>
            </a:pPr>
            <a:r>
              <a:rPr lang="en-GB" sz="1400" i="1">
                <a:solidFill>
                  <a:srgbClr val="000000"/>
                </a:solidFill>
                <a:latin typeface="Raleway"/>
                <a:ea typeface="Raleway"/>
                <a:cs typeface="Raleway"/>
                <a:sym typeface="Raleway"/>
              </a:rPr>
              <a:t>notions, philosophies or values.</a:t>
            </a:r>
            <a:r>
              <a:rPr lang="en-GB" sz="1400">
                <a:solidFill>
                  <a:srgbClr val="000000"/>
                </a:solidFill>
                <a:latin typeface="Raleway"/>
                <a:ea typeface="Raleway"/>
                <a:cs typeface="Raleway"/>
                <a:sym typeface="Raleway"/>
              </a:rPr>
              <a:t> </a:t>
            </a:r>
            <a:endParaRPr sz="1400" b="1">
              <a:solidFill>
                <a:srgbClr val="000000"/>
              </a:solidFill>
              <a:latin typeface="Raleway"/>
              <a:ea typeface="Raleway"/>
              <a:cs typeface="Raleway"/>
              <a:sym typeface="Raleway"/>
            </a:endParaRPr>
          </a:p>
        </p:txBody>
      </p:sp>
      <p:sp>
        <p:nvSpPr>
          <p:cNvPr id="117" name="Google Shape;117;p17"/>
          <p:cNvSpPr txBox="1">
            <a:spLocks noGrp="1"/>
          </p:cNvSpPr>
          <p:nvPr>
            <p:ph type="subTitle" idx="1"/>
          </p:nvPr>
        </p:nvSpPr>
        <p:spPr>
          <a:xfrm>
            <a:off x="4445350" y="852721"/>
            <a:ext cx="4434600" cy="1265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2400" b="1">
                <a:solidFill>
                  <a:srgbClr val="000000"/>
                </a:solidFill>
                <a:latin typeface="Playfair Display"/>
                <a:ea typeface="Playfair Display"/>
                <a:cs typeface="Playfair Display"/>
                <a:sym typeface="Playfair Display"/>
              </a:rPr>
              <a:t>Play </a:t>
            </a:r>
            <a:endParaRPr sz="2400" b="1">
              <a:solidFill>
                <a:srgbClr val="000000"/>
              </a:solidFill>
              <a:latin typeface="Playfair Display"/>
              <a:ea typeface="Playfair Display"/>
              <a:cs typeface="Playfair Display"/>
              <a:sym typeface="Playfair Display"/>
            </a:endParaRPr>
          </a:p>
          <a:p>
            <a:pPr marL="0" lvl="0" indent="0">
              <a:spcBef>
                <a:spcPts val="0"/>
              </a:spcBef>
              <a:spcAft>
                <a:spcPts val="0"/>
              </a:spcAft>
              <a:buNone/>
            </a:pPr>
            <a:r>
              <a:rPr lang="en-GB" sz="2400" b="1">
                <a:solidFill>
                  <a:srgbClr val="000000"/>
                </a:solidFill>
                <a:latin typeface="Playfair Display"/>
                <a:ea typeface="Playfair Display"/>
                <a:cs typeface="Playfair Display"/>
                <a:sym typeface="Playfair Display"/>
              </a:rPr>
              <a:t>=</a:t>
            </a:r>
            <a:endParaRPr sz="2400" b="1">
              <a:solidFill>
                <a:srgbClr val="000000"/>
              </a:solidFill>
              <a:latin typeface="Playfair Display"/>
              <a:ea typeface="Playfair Display"/>
              <a:cs typeface="Playfair Display"/>
              <a:sym typeface="Playfair Display"/>
            </a:endParaRPr>
          </a:p>
          <a:p>
            <a:pPr marL="0" lvl="0" indent="0" rtl="0">
              <a:spcBef>
                <a:spcPts val="0"/>
              </a:spcBef>
              <a:spcAft>
                <a:spcPts val="0"/>
              </a:spcAft>
              <a:buNone/>
            </a:pPr>
            <a:r>
              <a:rPr lang="en-GB" sz="2400" b="1">
                <a:solidFill>
                  <a:srgbClr val="000000"/>
                </a:solidFill>
                <a:latin typeface="Playfair Display"/>
                <a:ea typeface="Playfair Display"/>
                <a:cs typeface="Playfair Display"/>
                <a:sym typeface="Playfair Display"/>
              </a:rPr>
              <a:t> A </a:t>
            </a:r>
            <a:r>
              <a:rPr lang="en-GB" sz="3000" b="1">
                <a:solidFill>
                  <a:srgbClr val="000000"/>
                </a:solidFill>
                <a:latin typeface="Raleway"/>
                <a:ea typeface="Raleway"/>
                <a:cs typeface="Raleway"/>
                <a:sym typeface="Raleway"/>
              </a:rPr>
              <a:t>way</a:t>
            </a:r>
            <a:r>
              <a:rPr lang="en-GB" sz="2400" b="1">
                <a:solidFill>
                  <a:srgbClr val="000000"/>
                </a:solidFill>
                <a:latin typeface="Playfair Display"/>
                <a:ea typeface="Playfair Display"/>
                <a:cs typeface="Playfair Display"/>
                <a:sym typeface="Playfair Display"/>
              </a:rPr>
              <a:t> to start</a:t>
            </a:r>
            <a:endParaRPr sz="2400" b="1">
              <a:solidFill>
                <a:srgbClr val="000000"/>
              </a:solidFill>
              <a:latin typeface="Playfair Display"/>
              <a:ea typeface="Playfair Display"/>
              <a:cs typeface="Playfair Display"/>
              <a:sym typeface="Playfair Display"/>
            </a:endParaRPr>
          </a:p>
        </p:txBody>
      </p:sp>
      <p:cxnSp>
        <p:nvCxnSpPr>
          <p:cNvPr id="118" name="Google Shape;118;p17"/>
          <p:cNvCxnSpPr/>
          <p:nvPr/>
        </p:nvCxnSpPr>
        <p:spPr>
          <a:xfrm>
            <a:off x="4510775" y="2499925"/>
            <a:ext cx="0" cy="2221800"/>
          </a:xfrm>
          <a:prstGeom prst="straightConnector1">
            <a:avLst/>
          </a:prstGeom>
          <a:noFill/>
          <a:ln w="19050" cap="flat" cmpd="sng">
            <a:solidFill>
              <a:schemeClr val="dk2"/>
            </a:solidFill>
            <a:prstDash val="solid"/>
            <a:round/>
            <a:headEnd type="none" w="med" len="med"/>
            <a:tailEnd type="none" w="med" len="med"/>
          </a:ln>
        </p:spPr>
      </p:cxnSp>
      <p:sp>
        <p:nvSpPr>
          <p:cNvPr id="119" name="Google Shape;119;p17"/>
          <p:cNvSpPr txBox="1">
            <a:spLocks noGrp="1"/>
          </p:cNvSpPr>
          <p:nvPr>
            <p:ph type="subTitle" idx="1"/>
          </p:nvPr>
        </p:nvSpPr>
        <p:spPr>
          <a:xfrm>
            <a:off x="4766100" y="2327425"/>
            <a:ext cx="4075200" cy="2394300"/>
          </a:xfrm>
          <a:prstGeom prst="rect">
            <a:avLst/>
          </a:prstGeom>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GB" sz="1400" b="1" i="1">
                <a:solidFill>
                  <a:schemeClr val="dk1"/>
                </a:solidFill>
                <a:latin typeface="Raleway"/>
                <a:ea typeface="Raleway"/>
                <a:cs typeface="Raleway"/>
                <a:sym typeface="Raleway"/>
              </a:rPr>
              <a:t>A play suggests a path forward </a:t>
            </a:r>
            <a:endParaRPr sz="1400" b="1" i="1">
              <a:solidFill>
                <a:schemeClr val="dk1"/>
              </a:solidFill>
              <a:latin typeface="Raleway"/>
              <a:ea typeface="Raleway"/>
              <a:cs typeface="Raleway"/>
              <a:sym typeface="Raleway"/>
            </a:endParaRPr>
          </a:p>
          <a:p>
            <a:pPr marL="0" lvl="0" indent="0">
              <a:spcBef>
                <a:spcPts val="0"/>
              </a:spcBef>
              <a:spcAft>
                <a:spcPts val="0"/>
              </a:spcAft>
              <a:buClr>
                <a:schemeClr val="dk1"/>
              </a:buClr>
              <a:buSzPts val="1100"/>
              <a:buFont typeface="Arial"/>
              <a:buNone/>
            </a:pPr>
            <a:r>
              <a:rPr lang="en-GB" sz="1400" b="1" i="1">
                <a:solidFill>
                  <a:schemeClr val="dk1"/>
                </a:solidFill>
                <a:latin typeface="Raleway"/>
                <a:ea typeface="Raleway"/>
                <a:cs typeface="Raleway"/>
                <a:sym typeface="Raleway"/>
              </a:rPr>
              <a:t>when it may feel like there is not one.</a:t>
            </a:r>
            <a:r>
              <a:rPr lang="en-GB" sz="1400" i="1">
                <a:solidFill>
                  <a:schemeClr val="dk1"/>
                </a:solidFill>
                <a:latin typeface="Raleway"/>
                <a:ea typeface="Raleway"/>
                <a:cs typeface="Raleway"/>
                <a:sym typeface="Raleway"/>
              </a:rPr>
              <a:t> </a:t>
            </a:r>
            <a:r>
              <a:rPr lang="en-GB" sz="1400" i="1">
                <a:solidFill>
                  <a:srgbClr val="000000"/>
                </a:solidFill>
                <a:latin typeface="Raleway"/>
                <a:ea typeface="Raleway"/>
                <a:cs typeface="Raleway"/>
                <a:sym typeface="Raleway"/>
              </a:rPr>
              <a:t> </a:t>
            </a:r>
            <a:endParaRPr sz="1400" i="1">
              <a:solidFill>
                <a:srgbClr val="000000"/>
              </a:solidFill>
              <a:latin typeface="Raleway"/>
              <a:ea typeface="Raleway"/>
              <a:cs typeface="Raleway"/>
              <a:sym typeface="Raleway"/>
            </a:endParaRPr>
          </a:p>
          <a:p>
            <a:pPr marL="0" lvl="0" indent="0">
              <a:spcBef>
                <a:spcPts val="0"/>
              </a:spcBef>
              <a:spcAft>
                <a:spcPts val="0"/>
              </a:spcAft>
              <a:buClr>
                <a:schemeClr val="dk1"/>
              </a:buClr>
              <a:buSzPts val="1100"/>
              <a:buFont typeface="Arial"/>
              <a:buNone/>
            </a:pPr>
            <a:r>
              <a:rPr lang="en-GB" sz="1400" i="1">
                <a:solidFill>
                  <a:srgbClr val="000000"/>
                </a:solidFill>
                <a:latin typeface="Raleway"/>
                <a:ea typeface="Raleway"/>
                <a:cs typeface="Raleway"/>
                <a:sym typeface="Raleway"/>
              </a:rPr>
              <a:t>They are helpful when the context is </a:t>
            </a:r>
            <a:endParaRPr sz="1400" i="1">
              <a:solidFill>
                <a:srgbClr val="000000"/>
              </a:solidFill>
              <a:latin typeface="Raleway"/>
              <a:ea typeface="Raleway"/>
              <a:cs typeface="Raleway"/>
              <a:sym typeface="Raleway"/>
            </a:endParaRPr>
          </a:p>
          <a:p>
            <a:pPr marL="0" lvl="0" indent="0">
              <a:spcBef>
                <a:spcPts val="0"/>
              </a:spcBef>
              <a:spcAft>
                <a:spcPts val="0"/>
              </a:spcAft>
              <a:buClr>
                <a:schemeClr val="dk1"/>
              </a:buClr>
              <a:buSzPts val="1100"/>
              <a:buFont typeface="Arial"/>
              <a:buNone/>
            </a:pPr>
            <a:r>
              <a:rPr lang="en-GB" sz="1400" i="1">
                <a:solidFill>
                  <a:srgbClr val="000000"/>
                </a:solidFill>
                <a:latin typeface="Raleway"/>
                <a:ea typeface="Raleway"/>
                <a:cs typeface="Raleway"/>
                <a:sym typeface="Raleway"/>
              </a:rPr>
              <a:t>shifting quickly or the territory is unknown. </a:t>
            </a:r>
            <a:endParaRPr sz="1400" i="1">
              <a:solidFill>
                <a:srgbClr val="000000"/>
              </a:solidFill>
              <a:latin typeface="Raleway"/>
              <a:ea typeface="Raleway"/>
              <a:cs typeface="Raleway"/>
              <a:sym typeface="Raleway"/>
            </a:endParaRPr>
          </a:p>
          <a:p>
            <a:pPr marL="0" lvl="0" indent="0">
              <a:spcBef>
                <a:spcPts val="0"/>
              </a:spcBef>
              <a:spcAft>
                <a:spcPts val="0"/>
              </a:spcAft>
              <a:buClr>
                <a:schemeClr val="dk1"/>
              </a:buClr>
              <a:buSzPts val="1100"/>
              <a:buFont typeface="Arial"/>
              <a:buNone/>
            </a:pPr>
            <a:r>
              <a:rPr lang="en-GB" sz="1400" i="1">
                <a:solidFill>
                  <a:srgbClr val="000000"/>
                </a:solidFill>
                <a:latin typeface="Raleway"/>
                <a:ea typeface="Raleway"/>
                <a:cs typeface="Raleway"/>
                <a:sym typeface="Raleway"/>
              </a:rPr>
              <a:t>A play is unfinished - it includes </a:t>
            </a:r>
            <a:endParaRPr sz="1400" i="1">
              <a:solidFill>
                <a:srgbClr val="000000"/>
              </a:solidFill>
              <a:latin typeface="Raleway"/>
              <a:ea typeface="Raleway"/>
              <a:cs typeface="Raleway"/>
              <a:sym typeface="Raleway"/>
            </a:endParaRPr>
          </a:p>
          <a:p>
            <a:pPr marL="0" lvl="0" indent="0" rtl="0">
              <a:spcBef>
                <a:spcPts val="0"/>
              </a:spcBef>
              <a:spcAft>
                <a:spcPts val="0"/>
              </a:spcAft>
              <a:buClr>
                <a:schemeClr val="dk1"/>
              </a:buClr>
              <a:buSzPts val="1100"/>
              <a:buFont typeface="Arial"/>
              <a:buNone/>
            </a:pPr>
            <a:r>
              <a:rPr lang="en-GB" sz="1400" i="1">
                <a:solidFill>
                  <a:srgbClr val="000000"/>
                </a:solidFill>
                <a:latin typeface="Raleway"/>
                <a:ea typeface="Raleway"/>
                <a:cs typeface="Raleway"/>
                <a:sym typeface="Raleway"/>
              </a:rPr>
              <a:t>wiggle room for improvisation.</a:t>
            </a:r>
            <a:r>
              <a:rPr lang="en-GB" sz="1400">
                <a:solidFill>
                  <a:srgbClr val="000000"/>
                </a:solidFill>
                <a:latin typeface="Raleway"/>
                <a:ea typeface="Raleway"/>
                <a:cs typeface="Raleway"/>
                <a:sym typeface="Raleway"/>
              </a:rPr>
              <a:t> </a:t>
            </a:r>
            <a:endParaRPr sz="1400">
              <a:solidFill>
                <a:srgbClr val="000000"/>
              </a:solidFill>
              <a:latin typeface="Raleway"/>
              <a:ea typeface="Raleway"/>
              <a:cs typeface="Raleway"/>
              <a:sym typeface="Raleway"/>
            </a:endParaRPr>
          </a:p>
        </p:txBody>
      </p:sp>
      <p:cxnSp>
        <p:nvCxnSpPr>
          <p:cNvPr id="120" name="Google Shape;120;p17"/>
          <p:cNvCxnSpPr/>
          <p:nvPr/>
        </p:nvCxnSpPr>
        <p:spPr>
          <a:xfrm>
            <a:off x="4510775" y="1061850"/>
            <a:ext cx="0" cy="11277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124"/>
        <p:cNvGrpSpPr/>
        <p:nvPr/>
      </p:nvGrpSpPr>
      <p:grpSpPr>
        <a:xfrm>
          <a:off x="0" y="0"/>
          <a:ext cx="0" cy="0"/>
          <a:chOff x="0" y="0"/>
          <a:chExt cx="0" cy="0"/>
        </a:xfrm>
      </p:grpSpPr>
      <p:sp>
        <p:nvSpPr>
          <p:cNvPr id="125" name="Google Shape;125;p18"/>
          <p:cNvSpPr txBox="1"/>
          <p:nvPr/>
        </p:nvSpPr>
        <p:spPr>
          <a:xfrm>
            <a:off x="70842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126" name="Google Shape;126;p18"/>
          <p:cNvSpPr txBox="1"/>
          <p:nvPr/>
        </p:nvSpPr>
        <p:spPr>
          <a:xfrm>
            <a:off x="74621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127" name="Google Shape;127;p18"/>
          <p:cNvSpPr txBox="1"/>
          <p:nvPr/>
        </p:nvSpPr>
        <p:spPr>
          <a:xfrm>
            <a:off x="78400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128" name="Google Shape;128;p18"/>
          <p:cNvSpPr txBox="1"/>
          <p:nvPr/>
        </p:nvSpPr>
        <p:spPr>
          <a:xfrm>
            <a:off x="82179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129" name="Google Shape;129;p18"/>
          <p:cNvSpPr txBox="1"/>
          <p:nvPr/>
        </p:nvSpPr>
        <p:spPr>
          <a:xfrm>
            <a:off x="85958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130" name="Google Shape;130;p18"/>
          <p:cNvSpPr txBox="1"/>
          <p:nvPr/>
        </p:nvSpPr>
        <p:spPr>
          <a:xfrm>
            <a:off x="6706350"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131" name="Google Shape;131;p18"/>
          <p:cNvSpPr txBox="1">
            <a:spLocks noGrp="1"/>
          </p:cNvSpPr>
          <p:nvPr>
            <p:ph type="subTitle" idx="1"/>
          </p:nvPr>
        </p:nvSpPr>
        <p:spPr>
          <a:xfrm>
            <a:off x="270700" y="630350"/>
            <a:ext cx="5377500" cy="7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000000"/>
                </a:solidFill>
                <a:latin typeface="Playfair Display"/>
                <a:ea typeface="Playfair Display"/>
                <a:cs typeface="Playfair Display"/>
                <a:sym typeface="Playfair Display"/>
              </a:rPr>
              <a:t>The Mindsets</a:t>
            </a:r>
            <a:endParaRPr sz="3600">
              <a:solidFill>
                <a:srgbClr val="000000"/>
              </a:solidFill>
              <a:latin typeface="Playfair Display"/>
              <a:ea typeface="Playfair Display"/>
              <a:cs typeface="Playfair Display"/>
              <a:sym typeface="Playfair Display"/>
            </a:endParaRPr>
          </a:p>
        </p:txBody>
      </p:sp>
      <p:cxnSp>
        <p:nvCxnSpPr>
          <p:cNvPr id="132" name="Google Shape;132;p18"/>
          <p:cNvCxnSpPr/>
          <p:nvPr/>
        </p:nvCxnSpPr>
        <p:spPr>
          <a:xfrm>
            <a:off x="281950" y="1350975"/>
            <a:ext cx="8598000" cy="0"/>
          </a:xfrm>
          <a:prstGeom prst="straightConnector1">
            <a:avLst/>
          </a:prstGeom>
          <a:noFill/>
          <a:ln w="19050" cap="flat" cmpd="sng">
            <a:solidFill>
              <a:schemeClr val="dk2"/>
            </a:solidFill>
            <a:prstDash val="solid"/>
            <a:round/>
            <a:headEnd type="none" w="med" len="med"/>
            <a:tailEnd type="none" w="med" len="med"/>
          </a:ln>
        </p:spPr>
      </p:cxnSp>
      <p:sp>
        <p:nvSpPr>
          <p:cNvPr id="133" name="Google Shape;133;p18"/>
          <p:cNvSpPr txBox="1">
            <a:spLocks noGrp="1"/>
          </p:cNvSpPr>
          <p:nvPr>
            <p:ph type="subTitle" idx="1"/>
          </p:nvPr>
        </p:nvSpPr>
        <p:spPr>
          <a:xfrm>
            <a:off x="490325" y="1969925"/>
            <a:ext cx="2664300" cy="276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100">
                <a:solidFill>
                  <a:srgbClr val="000000"/>
                </a:solidFill>
                <a:latin typeface="Raleway"/>
                <a:ea typeface="Raleway"/>
                <a:cs typeface="Raleway"/>
                <a:sym typeface="Raleway"/>
              </a:rPr>
              <a:t>Base solutions and policies on relevant knowledge, not assumptions. Question and test your understanding of problems because the world is changing. We need insights that emerge from the synthesis of multiple sources of information - desk research, quantitative data, stakeholder interviews, expert interviews, field observation and rapid experimentation. Insights should be guiding and answering the question:</a:t>
            </a:r>
            <a:endParaRPr sz="1100">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1200">
                <a:solidFill>
                  <a:srgbClr val="000000"/>
                </a:solidFill>
                <a:latin typeface="Raleway"/>
                <a:ea typeface="Raleway"/>
                <a:cs typeface="Raleway"/>
                <a:sym typeface="Raleway"/>
              </a:rPr>
              <a:t> </a:t>
            </a:r>
            <a:endParaRPr sz="1200">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1200" b="1">
                <a:solidFill>
                  <a:srgbClr val="000000"/>
                </a:solidFill>
                <a:latin typeface="Raleway"/>
                <a:ea typeface="Raleway"/>
                <a:cs typeface="Raleway"/>
                <a:sym typeface="Raleway"/>
              </a:rPr>
              <a:t>If this is true - what then?</a:t>
            </a:r>
            <a:endParaRPr sz="1200" b="1">
              <a:solidFill>
                <a:srgbClr val="000000"/>
              </a:solidFill>
              <a:latin typeface="Raleway"/>
              <a:ea typeface="Raleway"/>
              <a:cs typeface="Raleway"/>
              <a:sym typeface="Raleway"/>
            </a:endParaRPr>
          </a:p>
          <a:p>
            <a:pPr marL="0" lvl="0" indent="0" algn="l" rtl="0">
              <a:lnSpc>
                <a:spcPct val="100000"/>
              </a:lnSpc>
              <a:spcBef>
                <a:spcPts val="0"/>
              </a:spcBef>
              <a:spcAft>
                <a:spcPts val="0"/>
              </a:spcAft>
              <a:buNone/>
            </a:pPr>
            <a:endParaRPr sz="1000">
              <a:solidFill>
                <a:srgbClr val="000000"/>
              </a:solidFill>
              <a:latin typeface="Raleway"/>
              <a:ea typeface="Raleway"/>
              <a:cs typeface="Raleway"/>
              <a:sym typeface="Raleway"/>
            </a:endParaRPr>
          </a:p>
        </p:txBody>
      </p:sp>
      <p:sp>
        <p:nvSpPr>
          <p:cNvPr id="134" name="Google Shape;134;p18"/>
          <p:cNvSpPr txBox="1">
            <a:spLocks noGrp="1"/>
          </p:cNvSpPr>
          <p:nvPr>
            <p:ph type="subTitle" idx="1"/>
          </p:nvPr>
        </p:nvSpPr>
        <p:spPr>
          <a:xfrm>
            <a:off x="2740450"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sp>
        <p:nvSpPr>
          <p:cNvPr id="135" name="Google Shape;135;p18"/>
          <p:cNvSpPr txBox="1">
            <a:spLocks noGrp="1"/>
          </p:cNvSpPr>
          <p:nvPr>
            <p:ph type="subTitle" idx="1"/>
          </p:nvPr>
        </p:nvSpPr>
        <p:spPr>
          <a:xfrm>
            <a:off x="519200" y="1510238"/>
            <a:ext cx="2458500" cy="4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000000"/>
                </a:solidFill>
                <a:latin typeface="Raleway"/>
                <a:ea typeface="Raleway"/>
                <a:cs typeface="Raleway"/>
                <a:sym typeface="Raleway"/>
              </a:rPr>
              <a:t>Insights</a:t>
            </a:r>
            <a:endParaRPr sz="2400" b="1">
              <a:solidFill>
                <a:srgbClr val="000000"/>
              </a:solidFill>
              <a:latin typeface="Raleway"/>
              <a:ea typeface="Raleway"/>
              <a:cs typeface="Raleway"/>
              <a:sym typeface="Raleway"/>
            </a:endParaRPr>
          </a:p>
        </p:txBody>
      </p:sp>
      <p:sp>
        <p:nvSpPr>
          <p:cNvPr id="136" name="Google Shape;136;p18"/>
          <p:cNvSpPr txBox="1">
            <a:spLocks noGrp="1"/>
          </p:cNvSpPr>
          <p:nvPr>
            <p:ph type="subTitle" idx="1"/>
          </p:nvPr>
        </p:nvSpPr>
        <p:spPr>
          <a:xfrm>
            <a:off x="3308075" y="1969925"/>
            <a:ext cx="2458500" cy="2760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100">
                <a:solidFill>
                  <a:srgbClr val="000000"/>
                </a:solidFill>
                <a:latin typeface="Raleway"/>
                <a:ea typeface="Raleway"/>
                <a:cs typeface="Raleway"/>
                <a:sym typeface="Raleway"/>
              </a:rPr>
              <a:t>Experiments help you understand how things are now and to design alternative futures. By setting up a limited, controlled experiment, we can clear up assumptions and pave the way for handy knowledge and useful solutions. Experimenting is about trying out a hypothesis and testing if reality reacts as you expect it to.</a:t>
            </a:r>
            <a:r>
              <a:rPr lang="en-GB" sz="1100" b="1">
                <a:solidFill>
                  <a:srgbClr val="000000"/>
                </a:solidFill>
                <a:latin typeface="Raleway"/>
                <a:ea typeface="Raleway"/>
                <a:cs typeface="Raleway"/>
                <a:sym typeface="Raleway"/>
              </a:rPr>
              <a:t> </a:t>
            </a:r>
            <a:r>
              <a:rPr lang="en-GB" sz="1100">
                <a:solidFill>
                  <a:srgbClr val="000000"/>
                </a:solidFill>
                <a:latin typeface="Raleway"/>
                <a:ea typeface="Raleway"/>
                <a:cs typeface="Raleway"/>
                <a:sym typeface="Raleway"/>
              </a:rPr>
              <a:t>It is a way of acting out a solution, instead of thinking your way to it.</a:t>
            </a:r>
            <a:endParaRPr sz="1100">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200">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1200" b="1">
                <a:solidFill>
                  <a:srgbClr val="000000"/>
                </a:solidFill>
                <a:latin typeface="Raleway"/>
                <a:ea typeface="Raleway"/>
                <a:cs typeface="Raleway"/>
                <a:sym typeface="Raleway"/>
              </a:rPr>
              <a:t>Development requires experiments.</a:t>
            </a:r>
            <a:endParaRPr sz="12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200">
              <a:solidFill>
                <a:srgbClr val="000000"/>
              </a:solidFill>
              <a:latin typeface="Raleway"/>
              <a:ea typeface="Raleway"/>
              <a:cs typeface="Raleway"/>
              <a:sym typeface="Raleway"/>
            </a:endParaRPr>
          </a:p>
          <a:p>
            <a:pPr marL="0" lvl="0" indent="0" algn="l" rtl="0">
              <a:lnSpc>
                <a:spcPct val="100000"/>
              </a:lnSpc>
              <a:spcBef>
                <a:spcPts val="0"/>
              </a:spcBef>
              <a:spcAft>
                <a:spcPts val="0"/>
              </a:spcAft>
              <a:buNone/>
            </a:pPr>
            <a:endParaRPr sz="1000">
              <a:solidFill>
                <a:srgbClr val="000000"/>
              </a:solidFill>
              <a:latin typeface="Raleway"/>
              <a:ea typeface="Raleway"/>
              <a:cs typeface="Raleway"/>
              <a:sym typeface="Raleway"/>
            </a:endParaRPr>
          </a:p>
        </p:txBody>
      </p:sp>
      <p:sp>
        <p:nvSpPr>
          <p:cNvPr id="137" name="Google Shape;137;p18"/>
          <p:cNvSpPr txBox="1">
            <a:spLocks noGrp="1"/>
          </p:cNvSpPr>
          <p:nvPr>
            <p:ph type="subTitle" idx="1"/>
          </p:nvPr>
        </p:nvSpPr>
        <p:spPr>
          <a:xfrm>
            <a:off x="3336950" y="1503800"/>
            <a:ext cx="2458500" cy="4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000000"/>
                </a:solidFill>
                <a:latin typeface="Raleway"/>
                <a:ea typeface="Raleway"/>
                <a:cs typeface="Raleway"/>
                <a:sym typeface="Raleway"/>
              </a:rPr>
              <a:t>Experiments</a:t>
            </a:r>
            <a:endParaRPr sz="2400" b="1">
              <a:solidFill>
                <a:srgbClr val="000000"/>
              </a:solidFill>
              <a:latin typeface="Raleway"/>
              <a:ea typeface="Raleway"/>
              <a:cs typeface="Raleway"/>
              <a:sym typeface="Raleway"/>
            </a:endParaRPr>
          </a:p>
        </p:txBody>
      </p:sp>
      <p:sp>
        <p:nvSpPr>
          <p:cNvPr id="138" name="Google Shape;138;p18"/>
          <p:cNvSpPr txBox="1">
            <a:spLocks noGrp="1"/>
          </p:cNvSpPr>
          <p:nvPr>
            <p:ph type="subTitle" idx="1"/>
          </p:nvPr>
        </p:nvSpPr>
        <p:spPr>
          <a:xfrm>
            <a:off x="6146075" y="1969925"/>
            <a:ext cx="2458500" cy="2956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GB" sz="1100">
                <a:solidFill>
                  <a:srgbClr val="000000"/>
                </a:solidFill>
                <a:latin typeface="Raleway"/>
                <a:ea typeface="Raleway"/>
                <a:cs typeface="Raleway"/>
                <a:sym typeface="Raleway"/>
              </a:rPr>
              <a:t>To get successful results you have to be aware of the effect you want to create. What change will citizens experience because of it? To be citizen centered we need to refocus our measures on the human experience and not just the performance of a system. Impact is only possible through continuous analysis, testing and dynamic learning that adapts along the way.  </a:t>
            </a:r>
            <a:endParaRPr sz="1100">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200">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r>
              <a:rPr lang="en-GB" sz="1200" b="1">
                <a:solidFill>
                  <a:srgbClr val="000000"/>
                </a:solidFill>
                <a:latin typeface="Raleway"/>
                <a:ea typeface="Raleway"/>
                <a:cs typeface="Raleway"/>
                <a:sym typeface="Raleway"/>
              </a:rPr>
              <a:t>From the start of a project, impact and implementation should be in focus. </a:t>
            </a:r>
            <a:endParaRPr sz="1200" b="1">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000">
              <a:solidFill>
                <a:srgbClr val="000000"/>
              </a:solidFill>
              <a:latin typeface="Raleway"/>
              <a:ea typeface="Raleway"/>
              <a:cs typeface="Raleway"/>
              <a:sym typeface="Raleway"/>
            </a:endParaRPr>
          </a:p>
          <a:p>
            <a:pPr marL="0" lvl="0" indent="0" algn="l" rtl="0">
              <a:lnSpc>
                <a:spcPct val="100000"/>
              </a:lnSpc>
              <a:spcBef>
                <a:spcPts val="0"/>
              </a:spcBef>
              <a:spcAft>
                <a:spcPts val="0"/>
              </a:spcAft>
              <a:buClr>
                <a:schemeClr val="dk1"/>
              </a:buClr>
              <a:buSzPts val="1100"/>
              <a:buFont typeface="Arial"/>
              <a:buNone/>
            </a:pPr>
            <a:endParaRPr sz="1000">
              <a:solidFill>
                <a:srgbClr val="000000"/>
              </a:solidFill>
              <a:latin typeface="Raleway"/>
              <a:ea typeface="Raleway"/>
              <a:cs typeface="Raleway"/>
              <a:sym typeface="Raleway"/>
            </a:endParaRPr>
          </a:p>
          <a:p>
            <a:pPr marL="0" lvl="0" indent="0" algn="l" rtl="0">
              <a:lnSpc>
                <a:spcPct val="100000"/>
              </a:lnSpc>
              <a:spcBef>
                <a:spcPts val="0"/>
              </a:spcBef>
              <a:spcAft>
                <a:spcPts val="0"/>
              </a:spcAft>
              <a:buNone/>
            </a:pPr>
            <a:endParaRPr sz="1000">
              <a:solidFill>
                <a:srgbClr val="000000"/>
              </a:solidFill>
              <a:latin typeface="Raleway"/>
              <a:ea typeface="Raleway"/>
              <a:cs typeface="Raleway"/>
              <a:sym typeface="Raleway"/>
            </a:endParaRPr>
          </a:p>
        </p:txBody>
      </p:sp>
      <p:sp>
        <p:nvSpPr>
          <p:cNvPr id="139" name="Google Shape;139;p18"/>
          <p:cNvSpPr txBox="1">
            <a:spLocks noGrp="1"/>
          </p:cNvSpPr>
          <p:nvPr>
            <p:ph type="subTitle" idx="1"/>
          </p:nvPr>
        </p:nvSpPr>
        <p:spPr>
          <a:xfrm>
            <a:off x="6166300" y="1503800"/>
            <a:ext cx="2458500" cy="46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000000"/>
                </a:solidFill>
                <a:latin typeface="Raleway"/>
                <a:ea typeface="Raleway"/>
                <a:cs typeface="Raleway"/>
                <a:sym typeface="Raleway"/>
              </a:rPr>
              <a:t>Impact-Focus</a:t>
            </a:r>
            <a:endParaRPr sz="2400" b="1">
              <a:solidFill>
                <a:srgbClr val="000000"/>
              </a:solidFill>
              <a:latin typeface="Raleway"/>
              <a:ea typeface="Raleway"/>
              <a:cs typeface="Raleway"/>
              <a:sym typeface="Raleway"/>
            </a:endParaRPr>
          </a:p>
        </p:txBody>
      </p:sp>
      <p:sp>
        <p:nvSpPr>
          <p:cNvPr id="140" name="Google Shape;140;p18"/>
          <p:cNvSpPr txBox="1">
            <a:spLocks noGrp="1"/>
          </p:cNvSpPr>
          <p:nvPr>
            <p:ph type="subTitle" idx="1"/>
          </p:nvPr>
        </p:nvSpPr>
        <p:spPr>
          <a:xfrm>
            <a:off x="211675" y="4894050"/>
            <a:ext cx="4508700" cy="23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600">
                <a:solidFill>
                  <a:srgbClr val="000000"/>
                </a:solidFill>
                <a:latin typeface="Playfair Display"/>
                <a:ea typeface="Playfair Display"/>
                <a:cs typeface="Playfair Display"/>
                <a:sym typeface="Playfair Display"/>
              </a:rPr>
              <a:t>!!! Inspired and adapted from our friends at MINDLAB !!!</a:t>
            </a:r>
            <a:endParaRPr sz="600">
              <a:solidFill>
                <a:srgbClr val="000000"/>
              </a:solidFill>
              <a:latin typeface="Playfair Display"/>
              <a:ea typeface="Playfair Display"/>
              <a:cs typeface="Playfair Display"/>
              <a:sym typeface="Playfair Display"/>
            </a:endParaRPr>
          </a:p>
        </p:txBody>
      </p:sp>
      <p:pic>
        <p:nvPicPr>
          <p:cNvPr id="141" name="Google Shape;141;p18"/>
          <p:cNvPicPr preferRelativeResize="0"/>
          <p:nvPr/>
        </p:nvPicPr>
        <p:blipFill>
          <a:blip r:embed="rId3">
            <a:alphaModFix/>
          </a:blip>
          <a:stretch>
            <a:fillRect/>
          </a:stretch>
        </p:blipFill>
        <p:spPr>
          <a:xfrm>
            <a:off x="1967172" y="1507022"/>
            <a:ext cx="462929" cy="462900"/>
          </a:xfrm>
          <a:prstGeom prst="rect">
            <a:avLst/>
          </a:prstGeom>
          <a:noFill/>
          <a:ln>
            <a:noFill/>
          </a:ln>
        </p:spPr>
      </p:pic>
      <p:pic>
        <p:nvPicPr>
          <p:cNvPr id="142" name="Google Shape;142;p18"/>
          <p:cNvPicPr preferRelativeResize="0"/>
          <p:nvPr/>
        </p:nvPicPr>
        <p:blipFill>
          <a:blip r:embed="rId4">
            <a:alphaModFix/>
          </a:blip>
          <a:stretch>
            <a:fillRect/>
          </a:stretch>
        </p:blipFill>
        <p:spPr>
          <a:xfrm>
            <a:off x="5317025" y="1464453"/>
            <a:ext cx="536779" cy="536750"/>
          </a:xfrm>
          <a:prstGeom prst="rect">
            <a:avLst/>
          </a:prstGeom>
          <a:noFill/>
          <a:ln>
            <a:noFill/>
          </a:ln>
        </p:spPr>
      </p:pic>
      <p:pic>
        <p:nvPicPr>
          <p:cNvPr id="143" name="Google Shape;143;p18"/>
          <p:cNvPicPr preferRelativeResize="0"/>
          <p:nvPr/>
        </p:nvPicPr>
        <p:blipFill>
          <a:blip r:embed="rId5">
            <a:alphaModFix/>
          </a:blip>
          <a:stretch>
            <a:fillRect/>
          </a:stretch>
        </p:blipFill>
        <p:spPr>
          <a:xfrm>
            <a:off x="8273900" y="1538285"/>
            <a:ext cx="462925" cy="46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147"/>
        <p:cNvGrpSpPr/>
        <p:nvPr/>
      </p:nvGrpSpPr>
      <p:grpSpPr>
        <a:xfrm>
          <a:off x="0" y="0"/>
          <a:ext cx="0" cy="0"/>
          <a:chOff x="0" y="0"/>
          <a:chExt cx="0" cy="0"/>
        </a:xfrm>
      </p:grpSpPr>
      <p:sp>
        <p:nvSpPr>
          <p:cNvPr id="148" name="Google Shape;148;p19"/>
          <p:cNvSpPr txBox="1"/>
          <p:nvPr/>
        </p:nvSpPr>
        <p:spPr>
          <a:xfrm>
            <a:off x="71092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149" name="Google Shape;149;p19"/>
          <p:cNvSpPr txBox="1"/>
          <p:nvPr/>
        </p:nvSpPr>
        <p:spPr>
          <a:xfrm>
            <a:off x="74871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150" name="Google Shape;150;p19"/>
          <p:cNvSpPr txBox="1"/>
          <p:nvPr/>
        </p:nvSpPr>
        <p:spPr>
          <a:xfrm>
            <a:off x="7865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151" name="Google Shape;151;p19"/>
          <p:cNvSpPr txBox="1"/>
          <p:nvPr/>
        </p:nvSpPr>
        <p:spPr>
          <a:xfrm>
            <a:off x="8242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152" name="Google Shape;152;p19"/>
          <p:cNvSpPr txBox="1"/>
          <p:nvPr/>
        </p:nvSpPr>
        <p:spPr>
          <a:xfrm>
            <a:off x="8620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153" name="Google Shape;153;p19"/>
          <p:cNvSpPr txBox="1"/>
          <p:nvPr/>
        </p:nvSpPr>
        <p:spPr>
          <a:xfrm>
            <a:off x="67313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1</a:t>
            </a:r>
            <a:endParaRPr sz="1200">
              <a:latin typeface="Raleway"/>
              <a:ea typeface="Raleway"/>
              <a:cs typeface="Raleway"/>
              <a:sym typeface="Raleway"/>
            </a:endParaRPr>
          </a:p>
        </p:txBody>
      </p:sp>
      <p:sp>
        <p:nvSpPr>
          <p:cNvPr id="154" name="Google Shape;154;p19"/>
          <p:cNvSpPr txBox="1">
            <a:spLocks noGrp="1"/>
          </p:cNvSpPr>
          <p:nvPr>
            <p:ph type="subTitle" idx="1"/>
          </p:nvPr>
        </p:nvSpPr>
        <p:spPr>
          <a:xfrm>
            <a:off x="270700" y="1036225"/>
            <a:ext cx="2172300" cy="73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000000"/>
                </a:solidFill>
                <a:latin typeface="Playfair Display"/>
                <a:ea typeface="Playfair Display"/>
                <a:cs typeface="Playfair Display"/>
                <a:sym typeface="Playfair Display"/>
              </a:rPr>
              <a:t>The Plays</a:t>
            </a:r>
            <a:endParaRPr sz="3600">
              <a:solidFill>
                <a:srgbClr val="000000"/>
              </a:solidFill>
              <a:latin typeface="Playfair Display"/>
              <a:ea typeface="Playfair Display"/>
              <a:cs typeface="Playfair Display"/>
              <a:sym typeface="Playfair Display"/>
            </a:endParaRPr>
          </a:p>
        </p:txBody>
      </p:sp>
      <p:cxnSp>
        <p:nvCxnSpPr>
          <p:cNvPr id="155" name="Google Shape;155;p19"/>
          <p:cNvCxnSpPr/>
          <p:nvPr/>
        </p:nvCxnSpPr>
        <p:spPr>
          <a:xfrm>
            <a:off x="281950" y="1756850"/>
            <a:ext cx="8598000" cy="0"/>
          </a:xfrm>
          <a:prstGeom prst="straightConnector1">
            <a:avLst/>
          </a:prstGeom>
          <a:noFill/>
          <a:ln w="19050" cap="flat" cmpd="sng">
            <a:solidFill>
              <a:schemeClr val="dk2"/>
            </a:solidFill>
            <a:prstDash val="solid"/>
            <a:round/>
            <a:headEnd type="none" w="med" len="med"/>
            <a:tailEnd type="none" w="med" len="med"/>
          </a:ln>
        </p:spPr>
      </p:cxnSp>
      <p:sp>
        <p:nvSpPr>
          <p:cNvPr id="156" name="Google Shape;156;p19"/>
          <p:cNvSpPr txBox="1">
            <a:spLocks noGrp="1"/>
          </p:cNvSpPr>
          <p:nvPr>
            <p:ph type="subTitle" idx="1"/>
          </p:nvPr>
        </p:nvSpPr>
        <p:spPr>
          <a:xfrm>
            <a:off x="1083000" y="2273425"/>
            <a:ext cx="6978000" cy="21321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00000"/>
              </a:buClr>
              <a:buSzPts val="1400"/>
              <a:buFont typeface="Raleway"/>
              <a:buAutoNum type="arabicPeriod"/>
            </a:pPr>
            <a:r>
              <a:rPr lang="en-GB" sz="1400">
                <a:solidFill>
                  <a:srgbClr val="000000"/>
                </a:solidFill>
                <a:latin typeface="Raleway"/>
                <a:ea typeface="Raleway"/>
                <a:cs typeface="Raleway"/>
                <a:sym typeface="Raleway"/>
              </a:rPr>
              <a:t>Design engagement around </a:t>
            </a:r>
            <a:r>
              <a:rPr lang="en-GB" sz="1400" b="1">
                <a:solidFill>
                  <a:srgbClr val="000000"/>
                </a:solidFill>
                <a:latin typeface="Raleway"/>
                <a:ea typeface="Raleway"/>
                <a:cs typeface="Raleway"/>
                <a:sym typeface="Raleway"/>
              </a:rPr>
              <a:t>immersive and tangible experiences. </a:t>
            </a:r>
            <a:endParaRPr sz="1400" b="1">
              <a:solidFill>
                <a:srgbClr val="000000"/>
              </a:solidFill>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AutoNum type="arabicPeriod"/>
            </a:pPr>
            <a:r>
              <a:rPr lang="en-GB" sz="1400">
                <a:solidFill>
                  <a:srgbClr val="000000"/>
                </a:solidFill>
                <a:latin typeface="Raleway"/>
                <a:ea typeface="Raleway"/>
                <a:cs typeface="Raleway"/>
                <a:sym typeface="Raleway"/>
              </a:rPr>
              <a:t>Make your tests small and scrappy -  </a:t>
            </a:r>
            <a:r>
              <a:rPr lang="en-GB" sz="1400" b="1">
                <a:solidFill>
                  <a:srgbClr val="000000"/>
                </a:solidFill>
                <a:latin typeface="Raleway"/>
                <a:ea typeface="Raleway"/>
                <a:cs typeface="Raleway"/>
                <a:sym typeface="Raleway"/>
              </a:rPr>
              <a:t>unlock the living labs you have</a:t>
            </a:r>
            <a:r>
              <a:rPr lang="en-GB" sz="1400">
                <a:solidFill>
                  <a:srgbClr val="000000"/>
                </a:solidFill>
                <a:latin typeface="Raleway"/>
                <a:ea typeface="Raleway"/>
                <a:cs typeface="Raleway"/>
                <a:sym typeface="Raleway"/>
              </a:rPr>
              <a:t>.</a:t>
            </a:r>
            <a:endParaRPr sz="1400">
              <a:solidFill>
                <a:srgbClr val="000000"/>
              </a:solidFill>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AutoNum type="arabicPeriod"/>
            </a:pPr>
            <a:r>
              <a:rPr lang="en-GB" sz="1400">
                <a:solidFill>
                  <a:srgbClr val="000000"/>
                </a:solidFill>
                <a:latin typeface="Raleway"/>
                <a:ea typeface="Raleway"/>
                <a:cs typeface="Raleway"/>
                <a:sym typeface="Raleway"/>
              </a:rPr>
              <a:t>Cultivate a city filled with everyday </a:t>
            </a:r>
            <a:r>
              <a:rPr lang="en-GB" sz="1400" b="1">
                <a:solidFill>
                  <a:srgbClr val="000000"/>
                </a:solidFill>
                <a:latin typeface="Raleway"/>
                <a:ea typeface="Raleway"/>
                <a:cs typeface="Raleway"/>
                <a:sym typeface="Raleway"/>
              </a:rPr>
              <a:t>delights</a:t>
            </a:r>
            <a:r>
              <a:rPr lang="en-GB" sz="1400">
                <a:solidFill>
                  <a:srgbClr val="000000"/>
                </a:solidFill>
                <a:latin typeface="Raleway"/>
                <a:ea typeface="Raleway"/>
                <a:cs typeface="Raleway"/>
                <a:sym typeface="Raleway"/>
              </a:rPr>
              <a:t>.</a:t>
            </a:r>
            <a:endParaRPr sz="1400">
              <a:solidFill>
                <a:srgbClr val="000000"/>
              </a:solidFill>
              <a:highlight>
                <a:srgbClr val="FF9900"/>
              </a:highlight>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AutoNum type="arabicPeriod"/>
            </a:pPr>
            <a:r>
              <a:rPr lang="en-GB" sz="1400">
                <a:solidFill>
                  <a:srgbClr val="000000"/>
                </a:solidFill>
                <a:latin typeface="Raleway"/>
                <a:ea typeface="Raleway"/>
                <a:cs typeface="Raleway"/>
                <a:sym typeface="Raleway"/>
              </a:rPr>
              <a:t>Coordinate initiatives with </a:t>
            </a:r>
            <a:r>
              <a:rPr lang="en-GB" sz="1400" b="1">
                <a:solidFill>
                  <a:srgbClr val="000000"/>
                </a:solidFill>
                <a:latin typeface="Raleway"/>
                <a:ea typeface="Raleway"/>
                <a:cs typeface="Raleway"/>
                <a:sym typeface="Raleway"/>
              </a:rPr>
              <a:t>a common purpose.</a:t>
            </a:r>
            <a:endParaRPr sz="1400" b="1">
              <a:solidFill>
                <a:srgbClr val="000000"/>
              </a:solidFill>
              <a:latin typeface="Raleway"/>
              <a:ea typeface="Raleway"/>
              <a:cs typeface="Raleway"/>
              <a:sym typeface="Raleway"/>
            </a:endParaRPr>
          </a:p>
          <a:p>
            <a:pPr marL="457200" lvl="0" indent="-317500" algn="l" rtl="0">
              <a:lnSpc>
                <a:spcPct val="150000"/>
              </a:lnSpc>
              <a:spcBef>
                <a:spcPts val="0"/>
              </a:spcBef>
              <a:spcAft>
                <a:spcPts val="0"/>
              </a:spcAft>
              <a:buClr>
                <a:srgbClr val="000000"/>
              </a:buClr>
              <a:buSzPts val="1400"/>
              <a:buFont typeface="Raleway"/>
              <a:buAutoNum type="arabicPeriod"/>
            </a:pPr>
            <a:r>
              <a:rPr lang="en-GB" sz="1400">
                <a:solidFill>
                  <a:schemeClr val="dk1"/>
                </a:solidFill>
                <a:latin typeface="Raleway"/>
                <a:ea typeface="Raleway"/>
                <a:cs typeface="Raleway"/>
                <a:sym typeface="Raleway"/>
              </a:rPr>
              <a:t>Prioritize </a:t>
            </a:r>
            <a:r>
              <a:rPr lang="en-GB" sz="1400" b="1">
                <a:solidFill>
                  <a:schemeClr val="dk1"/>
                </a:solidFill>
                <a:latin typeface="Raleway"/>
                <a:ea typeface="Raleway"/>
                <a:cs typeface="Raleway"/>
                <a:sym typeface="Raleway"/>
              </a:rPr>
              <a:t>experience over efficiency</a:t>
            </a:r>
            <a:r>
              <a:rPr lang="en-GB" sz="1400">
                <a:solidFill>
                  <a:schemeClr val="dk1"/>
                </a:solidFill>
                <a:latin typeface="Raleway"/>
                <a:ea typeface="Raleway"/>
                <a:cs typeface="Raleway"/>
                <a:sym typeface="Raleway"/>
              </a:rPr>
              <a:t>.</a:t>
            </a:r>
            <a:endParaRPr sz="1400">
              <a:solidFill>
                <a:schemeClr val="dk1"/>
              </a:solidFill>
              <a:latin typeface="Raleway"/>
              <a:ea typeface="Raleway"/>
              <a:cs typeface="Raleway"/>
              <a:sym typeface="Raleway"/>
            </a:endParaRPr>
          </a:p>
          <a:p>
            <a:pPr marL="457200" lvl="0" indent="-317500" algn="l" rtl="0">
              <a:lnSpc>
                <a:spcPct val="150000"/>
              </a:lnSpc>
              <a:spcBef>
                <a:spcPts val="0"/>
              </a:spcBef>
              <a:spcAft>
                <a:spcPts val="0"/>
              </a:spcAft>
              <a:buClr>
                <a:schemeClr val="dk1"/>
              </a:buClr>
              <a:buSzPts val="1400"/>
              <a:buFont typeface="Raleway"/>
              <a:buAutoNum type="arabicPeriod"/>
            </a:pPr>
            <a:r>
              <a:rPr lang="en-GB" sz="1400" b="1">
                <a:solidFill>
                  <a:schemeClr val="dk1"/>
                </a:solidFill>
                <a:latin typeface="Raleway"/>
                <a:ea typeface="Raleway"/>
                <a:cs typeface="Raleway"/>
                <a:sym typeface="Raleway"/>
              </a:rPr>
              <a:t>Grow communities, networks &amp; relationships</a:t>
            </a:r>
            <a:r>
              <a:rPr lang="en-GB" sz="1400">
                <a:solidFill>
                  <a:schemeClr val="dk1"/>
                </a:solidFill>
                <a:latin typeface="Raleway"/>
                <a:ea typeface="Raleway"/>
                <a:cs typeface="Raleway"/>
                <a:sym typeface="Raleway"/>
              </a:rPr>
              <a:t> as part of the learning journey.</a:t>
            </a:r>
            <a:endParaRPr sz="1400">
              <a:solidFill>
                <a:srgbClr val="000000"/>
              </a:solidFill>
              <a:highlight>
                <a:srgbClr val="FF9900"/>
              </a:highlight>
              <a:latin typeface="Raleway"/>
              <a:ea typeface="Raleway"/>
              <a:cs typeface="Raleway"/>
              <a:sym typeface="Raleway"/>
            </a:endParaRPr>
          </a:p>
        </p:txBody>
      </p:sp>
      <p:sp>
        <p:nvSpPr>
          <p:cNvPr id="157" name="Google Shape;157;p19"/>
          <p:cNvSpPr txBox="1">
            <a:spLocks noGrp="1"/>
          </p:cNvSpPr>
          <p:nvPr>
            <p:ph type="subTitle" idx="1"/>
          </p:nvPr>
        </p:nvSpPr>
        <p:spPr>
          <a:xfrm>
            <a:off x="2740450"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161"/>
        <p:cNvGrpSpPr/>
        <p:nvPr/>
      </p:nvGrpSpPr>
      <p:grpSpPr>
        <a:xfrm>
          <a:off x="0" y="0"/>
          <a:ext cx="0" cy="0"/>
          <a:chOff x="0" y="0"/>
          <a:chExt cx="0" cy="0"/>
        </a:xfrm>
      </p:grpSpPr>
      <p:sp>
        <p:nvSpPr>
          <p:cNvPr id="162" name="Google Shape;162;p20"/>
          <p:cNvSpPr txBox="1">
            <a:spLocks noGrp="1"/>
          </p:cNvSpPr>
          <p:nvPr>
            <p:ph type="subTitle" idx="1"/>
          </p:nvPr>
        </p:nvSpPr>
        <p:spPr>
          <a:xfrm>
            <a:off x="3094575" y="1909950"/>
            <a:ext cx="60045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Playfair Display"/>
                <a:ea typeface="Playfair Display"/>
                <a:cs typeface="Playfair Display"/>
                <a:sym typeface="Playfair Display"/>
              </a:rPr>
              <a:t>Design engagement around immersive &amp; tangible experiences.</a:t>
            </a:r>
            <a:endParaRPr>
              <a:solidFill>
                <a:schemeClr val="dk1"/>
              </a:solidFill>
              <a:latin typeface="Playfair Display"/>
              <a:ea typeface="Playfair Display"/>
              <a:cs typeface="Playfair Display"/>
              <a:sym typeface="Playfair Display"/>
            </a:endParaRPr>
          </a:p>
          <a:p>
            <a:pPr marL="0" lvl="0" indent="0" algn="l" rtl="0">
              <a:lnSpc>
                <a:spcPct val="150000"/>
              </a:lnSpc>
              <a:spcBef>
                <a:spcPts val="0"/>
              </a:spcBef>
              <a:spcAft>
                <a:spcPts val="0"/>
              </a:spcAft>
              <a:buNone/>
            </a:pPr>
            <a:endParaRPr sz="3000">
              <a:solidFill>
                <a:schemeClr val="dk1"/>
              </a:solidFill>
              <a:latin typeface="Playfair Display"/>
              <a:ea typeface="Playfair Display"/>
              <a:cs typeface="Playfair Display"/>
              <a:sym typeface="Playfair Display"/>
            </a:endParaRPr>
          </a:p>
        </p:txBody>
      </p:sp>
      <p:sp>
        <p:nvSpPr>
          <p:cNvPr id="163" name="Google Shape;163;p20"/>
          <p:cNvSpPr txBox="1">
            <a:spLocks noGrp="1"/>
          </p:cNvSpPr>
          <p:nvPr>
            <p:ph type="subTitle" idx="1"/>
          </p:nvPr>
        </p:nvSpPr>
        <p:spPr>
          <a:xfrm>
            <a:off x="3094575" y="2983950"/>
            <a:ext cx="5605500" cy="20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000000"/>
                </a:solidFill>
                <a:latin typeface="Raleway"/>
                <a:ea typeface="Raleway"/>
                <a:cs typeface="Raleway"/>
                <a:sym typeface="Raleway"/>
              </a:rPr>
              <a:t>Help citizens experience new technology by making it real - something that can be touched, felt, heard.  Talking about what drone delivery might be like and standing in front of a mocked-up street while drones whizz by are different experiences.  Use the insights from these engagements to fuel a better discussion.</a:t>
            </a:r>
            <a:endParaRPr sz="1400">
              <a:solidFill>
                <a:srgbClr val="000000"/>
              </a:solidFill>
              <a:latin typeface="Raleway"/>
              <a:ea typeface="Raleway"/>
              <a:cs typeface="Raleway"/>
              <a:sym typeface="Raleway"/>
            </a:endParaRPr>
          </a:p>
        </p:txBody>
      </p:sp>
      <p:cxnSp>
        <p:nvCxnSpPr>
          <p:cNvPr id="164" name="Google Shape;164;p20"/>
          <p:cNvCxnSpPr/>
          <p:nvPr/>
        </p:nvCxnSpPr>
        <p:spPr>
          <a:xfrm>
            <a:off x="1960475" y="1756850"/>
            <a:ext cx="6919500" cy="0"/>
          </a:xfrm>
          <a:prstGeom prst="straightConnector1">
            <a:avLst/>
          </a:prstGeom>
          <a:noFill/>
          <a:ln w="19050" cap="flat" cmpd="sng">
            <a:solidFill>
              <a:schemeClr val="dk2"/>
            </a:solidFill>
            <a:prstDash val="solid"/>
            <a:round/>
            <a:headEnd type="none" w="med" len="med"/>
            <a:tailEnd type="none" w="med" len="med"/>
          </a:ln>
        </p:spPr>
      </p:cxnSp>
      <p:pic>
        <p:nvPicPr>
          <p:cNvPr id="165" name="Google Shape;165;p20"/>
          <p:cNvPicPr preferRelativeResize="0"/>
          <p:nvPr/>
        </p:nvPicPr>
        <p:blipFill>
          <a:blip r:embed="rId3">
            <a:alphaModFix/>
          </a:blip>
          <a:stretch>
            <a:fillRect/>
          </a:stretch>
        </p:blipFill>
        <p:spPr>
          <a:xfrm>
            <a:off x="270700" y="248350"/>
            <a:ext cx="1508524" cy="1508496"/>
          </a:xfrm>
          <a:prstGeom prst="rect">
            <a:avLst/>
          </a:prstGeom>
          <a:noFill/>
          <a:ln>
            <a:noFill/>
          </a:ln>
        </p:spPr>
      </p:pic>
      <p:sp>
        <p:nvSpPr>
          <p:cNvPr id="166" name="Google Shape;166;p20"/>
          <p:cNvSpPr txBox="1"/>
          <p:nvPr/>
        </p:nvSpPr>
        <p:spPr>
          <a:xfrm>
            <a:off x="6718075" y="248350"/>
            <a:ext cx="272400" cy="281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aleway"/>
                <a:ea typeface="Raleway"/>
                <a:cs typeface="Raleway"/>
                <a:sym typeface="Raleway"/>
              </a:rPr>
              <a:t>1</a:t>
            </a:r>
            <a:endParaRPr sz="1200">
              <a:solidFill>
                <a:srgbClr val="FFFFFF"/>
              </a:solidFill>
              <a:latin typeface="Raleway"/>
              <a:ea typeface="Raleway"/>
              <a:cs typeface="Raleway"/>
              <a:sym typeface="Raleway"/>
            </a:endParaRPr>
          </a:p>
        </p:txBody>
      </p:sp>
      <p:sp>
        <p:nvSpPr>
          <p:cNvPr id="167" name="Google Shape;167;p20"/>
          <p:cNvSpPr txBox="1"/>
          <p:nvPr/>
        </p:nvSpPr>
        <p:spPr>
          <a:xfrm>
            <a:off x="7095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168" name="Google Shape;168;p20"/>
          <p:cNvSpPr txBox="1"/>
          <p:nvPr/>
        </p:nvSpPr>
        <p:spPr>
          <a:xfrm>
            <a:off x="7473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169" name="Google Shape;169;p20"/>
          <p:cNvSpPr txBox="1"/>
          <p:nvPr/>
        </p:nvSpPr>
        <p:spPr>
          <a:xfrm>
            <a:off x="78517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170" name="Google Shape;170;p20"/>
          <p:cNvSpPr txBox="1"/>
          <p:nvPr/>
        </p:nvSpPr>
        <p:spPr>
          <a:xfrm>
            <a:off x="82296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171" name="Google Shape;171;p20"/>
          <p:cNvSpPr txBox="1"/>
          <p:nvPr/>
        </p:nvSpPr>
        <p:spPr>
          <a:xfrm>
            <a:off x="86075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172" name="Google Shape;172;p20"/>
          <p:cNvSpPr txBox="1">
            <a:spLocks noGrp="1"/>
          </p:cNvSpPr>
          <p:nvPr>
            <p:ph type="subTitle" idx="1"/>
          </p:nvPr>
        </p:nvSpPr>
        <p:spPr>
          <a:xfrm>
            <a:off x="2752175" y="248350"/>
            <a:ext cx="3860400" cy="281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400">
                <a:solidFill>
                  <a:srgbClr val="000000"/>
                </a:solidFill>
                <a:latin typeface="Playfair Display"/>
                <a:ea typeface="Playfair Display"/>
                <a:cs typeface="Playfair Display"/>
                <a:sym typeface="Playfair Display"/>
              </a:rPr>
              <a:t>The Smart Cities Made </a:t>
            </a:r>
            <a:r>
              <a:rPr lang="en-GB" sz="1400" b="1">
                <a:solidFill>
                  <a:srgbClr val="000000"/>
                </a:solidFill>
                <a:latin typeface="Raleway"/>
                <a:ea typeface="Raleway"/>
                <a:cs typeface="Raleway"/>
                <a:sym typeface="Raleway"/>
              </a:rPr>
              <a:t>Human</a:t>
            </a:r>
            <a:r>
              <a:rPr lang="en-GB" sz="1400">
                <a:solidFill>
                  <a:srgbClr val="000000"/>
                </a:solidFill>
                <a:latin typeface="Playfair Display"/>
                <a:ea typeface="Playfair Display"/>
                <a:cs typeface="Playfair Display"/>
                <a:sym typeface="Playfair Display"/>
              </a:rPr>
              <a:t> Playbook</a:t>
            </a:r>
            <a:endParaRPr sz="1400">
              <a:solidFill>
                <a:srgbClr val="000000"/>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600"/>
        </a:solidFill>
        <a:effectLst/>
      </p:bgPr>
    </p:bg>
    <p:spTree>
      <p:nvGrpSpPr>
        <p:cNvPr id="1" name="Shape 176"/>
        <p:cNvGrpSpPr/>
        <p:nvPr/>
      </p:nvGrpSpPr>
      <p:grpSpPr>
        <a:xfrm>
          <a:off x="0" y="0"/>
          <a:ext cx="0" cy="0"/>
          <a:chOff x="0" y="0"/>
          <a:chExt cx="0" cy="0"/>
        </a:xfrm>
      </p:grpSpPr>
      <p:pic>
        <p:nvPicPr>
          <p:cNvPr id="177" name="Google Shape;177;p21"/>
          <p:cNvPicPr preferRelativeResize="0"/>
          <p:nvPr/>
        </p:nvPicPr>
        <p:blipFill rotWithShape="1">
          <a:blip r:embed="rId3">
            <a:alphaModFix/>
          </a:blip>
          <a:srcRect l="30246" r="17350" b="13934"/>
          <a:stretch/>
        </p:blipFill>
        <p:spPr>
          <a:xfrm>
            <a:off x="0" y="0"/>
            <a:ext cx="4698345" cy="5143501"/>
          </a:xfrm>
          <a:prstGeom prst="rect">
            <a:avLst/>
          </a:prstGeom>
          <a:noFill/>
          <a:ln>
            <a:noFill/>
          </a:ln>
        </p:spPr>
      </p:pic>
      <p:sp>
        <p:nvSpPr>
          <p:cNvPr id="178" name="Google Shape;178;p21"/>
          <p:cNvSpPr/>
          <p:nvPr/>
        </p:nvSpPr>
        <p:spPr>
          <a:xfrm>
            <a:off x="226125" y="175350"/>
            <a:ext cx="3212100" cy="27918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Google Shape;179;p21"/>
          <p:cNvSpPr txBox="1">
            <a:spLocks noGrp="1"/>
          </p:cNvSpPr>
          <p:nvPr>
            <p:ph type="subTitle" idx="1"/>
          </p:nvPr>
        </p:nvSpPr>
        <p:spPr>
          <a:xfrm>
            <a:off x="5036475" y="1038349"/>
            <a:ext cx="3906600" cy="3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000000"/>
                </a:solidFill>
                <a:latin typeface="Playfair Display"/>
                <a:ea typeface="Playfair Display"/>
                <a:cs typeface="Playfair Display"/>
                <a:sym typeface="Playfair Display"/>
              </a:rPr>
              <a:t>checklist</a:t>
            </a:r>
            <a:endParaRPr sz="2400">
              <a:solidFill>
                <a:srgbClr val="000000"/>
              </a:solidFill>
              <a:latin typeface="Playfair Display"/>
              <a:ea typeface="Playfair Display"/>
              <a:cs typeface="Playfair Display"/>
              <a:sym typeface="Playfair Display"/>
            </a:endParaRPr>
          </a:p>
        </p:txBody>
      </p:sp>
      <p:sp>
        <p:nvSpPr>
          <p:cNvPr id="180" name="Google Shape;180;p21"/>
          <p:cNvSpPr txBox="1">
            <a:spLocks noGrp="1"/>
          </p:cNvSpPr>
          <p:nvPr>
            <p:ph type="subTitle" idx="1"/>
          </p:nvPr>
        </p:nvSpPr>
        <p:spPr>
          <a:xfrm>
            <a:off x="4973475" y="1730775"/>
            <a:ext cx="3906600" cy="3233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Hack new testing grounds: </a:t>
            </a:r>
            <a:r>
              <a:rPr lang="en-GB" sz="1200">
                <a:solidFill>
                  <a:srgbClr val="000000"/>
                </a:solidFill>
                <a:latin typeface="Raleway"/>
                <a:ea typeface="Raleway"/>
                <a:cs typeface="Raleway"/>
                <a:sym typeface="Raleway"/>
              </a:rPr>
              <a:t>Sometimes current regulations limit new technology in public space. Get creative to work with them. </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Invite everyone to the party: </a:t>
            </a:r>
            <a:r>
              <a:rPr lang="en-GB" sz="1200">
                <a:solidFill>
                  <a:srgbClr val="000000"/>
                </a:solidFill>
                <a:latin typeface="Raleway"/>
                <a:ea typeface="Raleway"/>
                <a:cs typeface="Raleway"/>
                <a:sym typeface="Raleway"/>
              </a:rPr>
              <a:t>Work to attract more than the usual suspects. Embrace a fun, playful approach to draw in new voices - you need their perspectives.</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Sweat the experience details: </a:t>
            </a:r>
            <a:r>
              <a:rPr lang="en-GB" sz="1200">
                <a:solidFill>
                  <a:srgbClr val="000000"/>
                </a:solidFill>
                <a:latin typeface="Raleway"/>
                <a:ea typeface="Raleway"/>
                <a:cs typeface="Raleway"/>
                <a:sym typeface="Raleway"/>
              </a:rPr>
              <a:t>You might not be able to recreate a full street cafe - what are the key </a:t>
            </a:r>
            <a:r>
              <a:rPr lang="en-GB" sz="1200" i="1">
                <a:solidFill>
                  <a:srgbClr val="000000"/>
                </a:solidFill>
                <a:latin typeface="Raleway"/>
                <a:ea typeface="Raleway"/>
                <a:cs typeface="Raleway"/>
                <a:sym typeface="Raleway"/>
              </a:rPr>
              <a:t>sensory experiences</a:t>
            </a:r>
            <a:r>
              <a:rPr lang="en-GB" sz="1200">
                <a:solidFill>
                  <a:srgbClr val="000000"/>
                </a:solidFill>
                <a:latin typeface="Raleway"/>
                <a:ea typeface="Raleway"/>
                <a:cs typeface="Raleway"/>
                <a:sym typeface="Raleway"/>
              </a:rPr>
              <a:t> you can cue to make it feel more real?</a:t>
            </a:r>
            <a:endParaRPr sz="1200">
              <a:solidFill>
                <a:srgbClr val="000000"/>
              </a:solidFill>
              <a:latin typeface="Raleway"/>
              <a:ea typeface="Raleway"/>
              <a:cs typeface="Raleway"/>
              <a:sym typeface="Raleway"/>
            </a:endParaRPr>
          </a:p>
          <a:p>
            <a:pPr marL="457200" lvl="0" indent="-304800" algn="l" rtl="0">
              <a:spcBef>
                <a:spcPts val="0"/>
              </a:spcBef>
              <a:spcAft>
                <a:spcPts val="0"/>
              </a:spcAft>
              <a:buClr>
                <a:srgbClr val="000000"/>
              </a:buClr>
              <a:buSzPts val="1200"/>
              <a:buFont typeface="Raleway"/>
              <a:buChar char="❏"/>
            </a:pPr>
            <a:r>
              <a:rPr lang="en-GB" sz="1200" b="1">
                <a:solidFill>
                  <a:srgbClr val="000000"/>
                </a:solidFill>
                <a:latin typeface="Raleway"/>
                <a:ea typeface="Raleway"/>
                <a:cs typeface="Raleway"/>
                <a:sym typeface="Raleway"/>
              </a:rPr>
              <a:t>Deputize the crowd for data:</a:t>
            </a:r>
            <a:r>
              <a:rPr lang="en-GB" sz="1200">
                <a:solidFill>
                  <a:srgbClr val="000000"/>
                </a:solidFill>
                <a:latin typeface="Raleway"/>
                <a:ea typeface="Raleway"/>
                <a:cs typeface="Raleway"/>
                <a:sym typeface="Raleway"/>
              </a:rPr>
              <a:t> Empower the people who show up to help you collect and synthesize data. </a:t>
            </a:r>
            <a:r>
              <a:rPr lang="en-GB" sz="1200" i="1">
                <a:solidFill>
                  <a:srgbClr val="000000"/>
                </a:solidFill>
                <a:latin typeface="Raleway"/>
                <a:ea typeface="Raleway"/>
                <a:cs typeface="Raleway"/>
                <a:sym typeface="Raleway"/>
              </a:rPr>
              <a:t>What do they observe?</a:t>
            </a:r>
            <a:r>
              <a:rPr lang="en-GB" sz="1200">
                <a:solidFill>
                  <a:srgbClr val="000000"/>
                </a:solidFill>
                <a:latin typeface="Raleway"/>
                <a:ea typeface="Raleway"/>
                <a:cs typeface="Raleway"/>
                <a:sym typeface="Raleway"/>
              </a:rPr>
              <a:t> What does it mean? What can it teach us? You don’t need experts, you need people.</a:t>
            </a:r>
            <a:endParaRPr sz="1200">
              <a:solidFill>
                <a:srgbClr val="000000"/>
              </a:solidFill>
              <a:latin typeface="Raleway"/>
              <a:ea typeface="Raleway"/>
              <a:cs typeface="Raleway"/>
              <a:sym typeface="Raleway"/>
            </a:endParaRPr>
          </a:p>
        </p:txBody>
      </p:sp>
      <p:cxnSp>
        <p:nvCxnSpPr>
          <p:cNvPr id="181" name="Google Shape;181;p21"/>
          <p:cNvCxnSpPr/>
          <p:nvPr/>
        </p:nvCxnSpPr>
        <p:spPr>
          <a:xfrm rot="10800000" flipH="1">
            <a:off x="4973475" y="1633863"/>
            <a:ext cx="3969600" cy="17400"/>
          </a:xfrm>
          <a:prstGeom prst="straightConnector1">
            <a:avLst/>
          </a:prstGeom>
          <a:noFill/>
          <a:ln w="19050" cap="flat" cmpd="sng">
            <a:solidFill>
              <a:schemeClr val="dk2"/>
            </a:solidFill>
            <a:prstDash val="solid"/>
            <a:round/>
            <a:headEnd type="none" w="med" len="med"/>
            <a:tailEnd type="none" w="med" len="med"/>
          </a:ln>
        </p:spPr>
      </p:cxnSp>
      <p:sp>
        <p:nvSpPr>
          <p:cNvPr id="182" name="Google Shape;182;p21"/>
          <p:cNvSpPr txBox="1"/>
          <p:nvPr/>
        </p:nvSpPr>
        <p:spPr>
          <a:xfrm>
            <a:off x="6718175" y="248350"/>
            <a:ext cx="272400" cy="281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latin typeface="Raleway"/>
                <a:ea typeface="Raleway"/>
                <a:cs typeface="Raleway"/>
                <a:sym typeface="Raleway"/>
              </a:rPr>
              <a:t>1</a:t>
            </a:r>
            <a:endParaRPr sz="1200">
              <a:solidFill>
                <a:srgbClr val="FFFFFF"/>
              </a:solidFill>
              <a:latin typeface="Raleway"/>
              <a:ea typeface="Raleway"/>
              <a:cs typeface="Raleway"/>
              <a:sym typeface="Raleway"/>
            </a:endParaRPr>
          </a:p>
        </p:txBody>
      </p:sp>
      <p:sp>
        <p:nvSpPr>
          <p:cNvPr id="183" name="Google Shape;183;p21"/>
          <p:cNvSpPr txBox="1"/>
          <p:nvPr/>
        </p:nvSpPr>
        <p:spPr>
          <a:xfrm>
            <a:off x="70960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2</a:t>
            </a:r>
            <a:endParaRPr sz="1200">
              <a:latin typeface="Raleway"/>
              <a:ea typeface="Raleway"/>
              <a:cs typeface="Raleway"/>
              <a:sym typeface="Raleway"/>
            </a:endParaRPr>
          </a:p>
        </p:txBody>
      </p:sp>
      <p:sp>
        <p:nvSpPr>
          <p:cNvPr id="184" name="Google Shape;184;p21"/>
          <p:cNvSpPr txBox="1"/>
          <p:nvPr/>
        </p:nvSpPr>
        <p:spPr>
          <a:xfrm>
            <a:off x="74739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3</a:t>
            </a:r>
            <a:endParaRPr sz="1200">
              <a:latin typeface="Raleway"/>
              <a:ea typeface="Raleway"/>
              <a:cs typeface="Raleway"/>
              <a:sym typeface="Raleway"/>
            </a:endParaRPr>
          </a:p>
        </p:txBody>
      </p:sp>
      <p:sp>
        <p:nvSpPr>
          <p:cNvPr id="185" name="Google Shape;185;p21"/>
          <p:cNvSpPr txBox="1"/>
          <p:nvPr/>
        </p:nvSpPr>
        <p:spPr>
          <a:xfrm>
            <a:off x="78518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4</a:t>
            </a:r>
            <a:endParaRPr sz="1200">
              <a:latin typeface="Raleway"/>
              <a:ea typeface="Raleway"/>
              <a:cs typeface="Raleway"/>
              <a:sym typeface="Raleway"/>
            </a:endParaRPr>
          </a:p>
        </p:txBody>
      </p:sp>
      <p:sp>
        <p:nvSpPr>
          <p:cNvPr id="186" name="Google Shape;186;p21"/>
          <p:cNvSpPr txBox="1"/>
          <p:nvPr/>
        </p:nvSpPr>
        <p:spPr>
          <a:xfrm>
            <a:off x="82297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5</a:t>
            </a:r>
            <a:endParaRPr sz="1200">
              <a:latin typeface="Raleway"/>
              <a:ea typeface="Raleway"/>
              <a:cs typeface="Raleway"/>
              <a:sym typeface="Raleway"/>
            </a:endParaRPr>
          </a:p>
        </p:txBody>
      </p:sp>
      <p:sp>
        <p:nvSpPr>
          <p:cNvPr id="187" name="Google Shape;187;p21"/>
          <p:cNvSpPr txBox="1"/>
          <p:nvPr/>
        </p:nvSpPr>
        <p:spPr>
          <a:xfrm>
            <a:off x="8607675" y="248350"/>
            <a:ext cx="272400" cy="281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Raleway"/>
                <a:ea typeface="Raleway"/>
                <a:cs typeface="Raleway"/>
                <a:sym typeface="Raleway"/>
              </a:rPr>
              <a:t>6</a:t>
            </a:r>
            <a:endParaRPr sz="1200">
              <a:latin typeface="Raleway"/>
              <a:ea typeface="Raleway"/>
              <a:cs typeface="Raleway"/>
              <a:sym typeface="Raleway"/>
            </a:endParaRPr>
          </a:p>
        </p:txBody>
      </p:sp>
      <p:sp>
        <p:nvSpPr>
          <p:cNvPr id="188" name="Google Shape;188;p21"/>
          <p:cNvSpPr txBox="1"/>
          <p:nvPr/>
        </p:nvSpPr>
        <p:spPr>
          <a:xfrm>
            <a:off x="416775" y="287775"/>
            <a:ext cx="2883900" cy="263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b="1">
                <a:solidFill>
                  <a:srgbClr val="FFFFFF"/>
                </a:solidFill>
                <a:latin typeface="Raleway"/>
                <a:ea typeface="Raleway"/>
                <a:cs typeface="Raleway"/>
                <a:sym typeface="Raleway"/>
              </a:rPr>
              <a:t>Our Experiment:</a:t>
            </a:r>
            <a:r>
              <a:rPr lang="en-GB" sz="1200">
                <a:solidFill>
                  <a:srgbClr val="FFFFFF"/>
                </a:solidFill>
                <a:latin typeface="Raleway"/>
                <a:ea typeface="Raleway"/>
                <a:cs typeface="Raleway"/>
                <a:sym typeface="Raleway"/>
              </a:rPr>
              <a:t> Drones could radically transform the experience of public space. To understand how this might impact citizens, we mocked up a street cafe inside a soccer centre and flew drones overhead. More than</a:t>
            </a:r>
            <a:r>
              <a:rPr lang="en-GB" sz="1200" b="1">
                <a:solidFill>
                  <a:srgbClr val="FFFFFF"/>
                </a:solidFill>
                <a:latin typeface="Raleway"/>
                <a:ea typeface="Raleway"/>
                <a:cs typeface="Raleway"/>
                <a:sym typeface="Raleway"/>
              </a:rPr>
              <a:t> 100</a:t>
            </a:r>
            <a:r>
              <a:rPr lang="en-GB" sz="1200">
                <a:solidFill>
                  <a:srgbClr val="FFFFFF"/>
                </a:solidFill>
                <a:latin typeface="Raleway"/>
                <a:ea typeface="Raleway"/>
                <a:cs typeface="Raleway"/>
                <a:sym typeface="Raleway"/>
              </a:rPr>
              <a:t> </a:t>
            </a:r>
            <a:r>
              <a:rPr lang="en-GB" sz="1200" b="1">
                <a:solidFill>
                  <a:srgbClr val="FFFFFF"/>
                </a:solidFill>
                <a:latin typeface="Raleway"/>
                <a:ea typeface="Raleway"/>
                <a:cs typeface="Raleway"/>
                <a:sym typeface="Raleway"/>
              </a:rPr>
              <a:t>citizens</a:t>
            </a:r>
            <a:r>
              <a:rPr lang="en-GB" sz="1200">
                <a:solidFill>
                  <a:srgbClr val="FFFFFF"/>
                </a:solidFill>
                <a:latin typeface="Raleway"/>
                <a:ea typeface="Raleway"/>
                <a:cs typeface="Raleway"/>
                <a:sym typeface="Raleway"/>
              </a:rPr>
              <a:t> joined the experience. </a:t>
            </a:r>
            <a:r>
              <a:rPr lang="en-GB" sz="1200" b="1">
                <a:solidFill>
                  <a:srgbClr val="FFFFFF"/>
                </a:solidFill>
                <a:latin typeface="Raleway"/>
                <a:ea typeface="Raleway"/>
                <a:cs typeface="Raleway"/>
                <a:sym typeface="Raleway"/>
              </a:rPr>
              <a:t>It turns out drones literally “drone” </a:t>
            </a:r>
            <a:r>
              <a:rPr lang="en-GB" sz="1200">
                <a:solidFill>
                  <a:srgbClr val="FFFFFF"/>
                </a:solidFill>
                <a:latin typeface="Raleway"/>
                <a:ea typeface="Raleway"/>
                <a:cs typeface="Raleway"/>
                <a:sym typeface="Raleway"/>
              </a:rPr>
              <a:t>- not only did the noise make conversation difficult, something about the way they catch your attention (predator prey instincts?)  killed conversation</a:t>
            </a:r>
            <a:r>
              <a:rPr lang="en-GB" sz="1200" b="1">
                <a:solidFill>
                  <a:srgbClr val="FFFFFF"/>
                </a:solidFill>
                <a:latin typeface="Raleway"/>
                <a:ea typeface="Raleway"/>
                <a:cs typeface="Raleway"/>
                <a:sym typeface="Raleway"/>
              </a:rPr>
              <a:t>.</a:t>
            </a:r>
            <a:endParaRPr sz="1200" b="1">
              <a:solidFill>
                <a:srgbClr val="FFFFFF"/>
              </a:solidFill>
              <a:latin typeface="Raleway"/>
              <a:ea typeface="Raleway"/>
              <a:cs typeface="Raleway"/>
              <a:sym typeface="Raleway"/>
            </a:endParaRPr>
          </a:p>
        </p:txBody>
      </p:sp>
      <p:pic>
        <p:nvPicPr>
          <p:cNvPr id="189" name="Google Shape;189;p21"/>
          <p:cNvPicPr preferRelativeResize="0"/>
          <p:nvPr/>
        </p:nvPicPr>
        <p:blipFill>
          <a:blip r:embed="rId4">
            <a:alphaModFix/>
          </a:blip>
          <a:stretch>
            <a:fillRect/>
          </a:stretch>
        </p:blipFill>
        <p:spPr>
          <a:xfrm>
            <a:off x="8229674" y="735300"/>
            <a:ext cx="693049" cy="693050"/>
          </a:xfrm>
          <a:prstGeom prst="rect">
            <a:avLst/>
          </a:prstGeom>
          <a:noFill/>
          <a:ln>
            <a:noFill/>
          </a:ln>
        </p:spPr>
      </p:pic>
      <p:sp>
        <p:nvSpPr>
          <p:cNvPr id="190" name="Google Shape;190;p21"/>
          <p:cNvSpPr txBox="1">
            <a:spLocks noGrp="1"/>
          </p:cNvSpPr>
          <p:nvPr>
            <p:ph type="subTitle" idx="1"/>
          </p:nvPr>
        </p:nvSpPr>
        <p:spPr>
          <a:xfrm>
            <a:off x="5141825" y="4728350"/>
            <a:ext cx="3860400" cy="28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000000"/>
                </a:solidFill>
                <a:latin typeface="Playfair Display"/>
                <a:ea typeface="Playfair Display"/>
                <a:cs typeface="Playfair Display"/>
                <a:sym typeface="Playfair Display"/>
              </a:rPr>
              <a:t>The Smart Cities Made </a:t>
            </a:r>
            <a:r>
              <a:rPr lang="en-GB" sz="1000" b="1">
                <a:solidFill>
                  <a:srgbClr val="000000"/>
                </a:solidFill>
                <a:latin typeface="Raleway"/>
                <a:ea typeface="Raleway"/>
                <a:cs typeface="Raleway"/>
                <a:sym typeface="Raleway"/>
              </a:rPr>
              <a:t>Human</a:t>
            </a:r>
            <a:r>
              <a:rPr lang="en-GB" sz="1000">
                <a:solidFill>
                  <a:srgbClr val="000000"/>
                </a:solidFill>
                <a:latin typeface="Playfair Display"/>
                <a:ea typeface="Playfair Display"/>
                <a:cs typeface="Playfair Display"/>
                <a:sym typeface="Playfair Display"/>
              </a:rPr>
              <a:t> Playbook</a:t>
            </a:r>
            <a:endParaRPr sz="1000">
              <a:solidFill>
                <a:srgbClr val="000000"/>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2907</Words>
  <Application>Microsoft Office PowerPoint</Application>
  <PresentationFormat>On-screen Show (16:9)</PresentationFormat>
  <Paragraphs>280</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Raleway</vt:lpstr>
      <vt:lpstr>Raleway Medium</vt:lpstr>
      <vt:lpstr>Playfair Display</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HANSON Angela, GOV/RPS</dc:creator>
  <cp:lastModifiedBy>HANSON Angela</cp:lastModifiedBy>
  <cp:revision>1</cp:revision>
  <dcterms:modified xsi:type="dcterms:W3CDTF">2018-08-07T13:11:36Z</dcterms:modified>
</cp:coreProperties>
</file>